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4" r:id="rId1"/>
  </p:sldMasterIdLst>
  <p:notesMasterIdLst>
    <p:notesMasterId r:id="rId11"/>
  </p:notesMasterIdLst>
  <p:sldIdLst>
    <p:sldId id="1003" r:id="rId2"/>
    <p:sldId id="1024" r:id="rId3"/>
    <p:sldId id="1025" r:id="rId4"/>
    <p:sldId id="1026" r:id="rId5"/>
    <p:sldId id="1027" r:id="rId6"/>
    <p:sldId id="1028" r:id="rId7"/>
    <p:sldId id="1030" r:id="rId8"/>
    <p:sldId id="1029" r:id="rId9"/>
    <p:sldId id="1031" r:id="rId10"/>
  </p:sldIdLst>
  <p:sldSz cx="12192000" cy="6858000"/>
  <p:notesSz cx="6950075" cy="9236075"/>
  <p:embeddedFontLst>
    <p:embeddedFont>
      <p:font typeface="Calibri" panose="020F0502020204030204" pitchFamily="34" charset="0"/>
      <p:regular r:id="rId12"/>
      <p:bold r:id="rId13"/>
      <p:italic r:id="rId14"/>
      <p:boldItalic r:id="rId15"/>
    </p:embeddedFont>
    <p:embeddedFont>
      <p:font typeface="Garamond" panose="02020404030301010803" pitchFamily="18"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2" roundtripDataSignature="AMtx7mihbR9ZNzy2VoriKMS238O0t2Gc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Gerald Fitzhugh II" initials="DGFI" lastIdx="1" clrIdx="0">
    <p:extLst>
      <p:ext uri="{19B8F6BF-5375-455C-9EA6-DF929625EA0E}">
        <p15:presenceInfo xmlns:p15="http://schemas.microsoft.com/office/powerpoint/2012/main" userId="S::FitzhuGe@orange.k12.nj.us::1d823c3a-b24d-4dfc-af78-4fb927446c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D70C84-F0ED-42BB-87A5-4AEC51148AE0}">
  <a:tblStyle styleId="{82D70C84-F0ED-42BB-87A5-4AEC51148AE0}" styleName="Table_0">
    <a:wholeTbl>
      <a:tcTxStyle b="off" i="off">
        <a:font>
          <a:latin typeface="Calisto MT"/>
          <a:ea typeface="Calisto MT"/>
          <a:cs typeface="Calisto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9E9"/>
          </a:solidFill>
        </a:fill>
      </a:tcStyle>
    </a:wholeTbl>
    <a:band1H>
      <a:tcTxStyle/>
      <a:tcStyle>
        <a:tcBdr/>
        <a:fill>
          <a:solidFill>
            <a:srgbClr val="CED0D1"/>
          </a:solidFill>
        </a:fill>
      </a:tcStyle>
    </a:band1H>
    <a:band2H>
      <a:tcTxStyle/>
      <a:tcStyle>
        <a:tcBdr/>
      </a:tcStyle>
    </a:band2H>
    <a:band1V>
      <a:tcTxStyle/>
      <a:tcStyle>
        <a:tcBdr/>
        <a:fill>
          <a:solidFill>
            <a:srgbClr val="CED0D1"/>
          </a:solidFill>
        </a:fill>
      </a:tcStyle>
    </a:band1V>
    <a:band2V>
      <a:tcTxStyle/>
      <a:tcStyle>
        <a:tcBdr/>
      </a:tcStyle>
    </a:band2V>
    <a:lastCol>
      <a:tcTxStyle b="on" i="off">
        <a:font>
          <a:latin typeface="Calisto MT"/>
          <a:ea typeface="Calisto MT"/>
          <a:cs typeface="Calisto MT"/>
        </a:font>
        <a:schemeClr val="lt1"/>
      </a:tcTxStyle>
      <a:tcStyle>
        <a:tcBdr/>
        <a:fill>
          <a:solidFill>
            <a:schemeClr val="accent1"/>
          </a:solidFill>
        </a:fill>
      </a:tcStyle>
    </a:lastCol>
    <a:firstCol>
      <a:tcTxStyle b="on" i="off">
        <a:font>
          <a:latin typeface="Calisto MT"/>
          <a:ea typeface="Calisto MT"/>
          <a:cs typeface="Calisto MT"/>
        </a:font>
        <a:schemeClr val="lt1"/>
      </a:tcTxStyle>
      <a:tcStyle>
        <a:tcBdr/>
        <a:fill>
          <a:solidFill>
            <a:schemeClr val="accent1"/>
          </a:solidFill>
        </a:fill>
      </a:tcStyle>
    </a:firstCol>
    <a:lastRow>
      <a:tcTxStyle b="on" i="off">
        <a:font>
          <a:latin typeface="Calisto MT"/>
          <a:ea typeface="Calisto MT"/>
          <a:cs typeface="Calisto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sto MT"/>
          <a:ea typeface="Calisto MT"/>
          <a:cs typeface="Calisto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38" autoAdjust="0"/>
    <p:restoredTop sz="90413" autoAdjust="0"/>
  </p:normalViewPr>
  <p:slideViewPr>
    <p:cSldViewPr snapToGrid="0">
      <p:cViewPr varScale="1">
        <p:scale>
          <a:sx n="103" d="100"/>
          <a:sy n="103" d="100"/>
        </p:scale>
        <p:origin x="708"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17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17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7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7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8.fntdata"/><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17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1804"/>
          </a:xfrm>
          <a:prstGeom prst="rect">
            <a:avLst/>
          </a:prstGeom>
          <a:noFill/>
          <a:ln>
            <a:noFill/>
          </a:ln>
        </p:spPr>
        <p:txBody>
          <a:bodyPr spcFirstLastPara="1" wrap="square" lIns="92476" tIns="46226" rIns="92476" bIns="46226"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36768" y="0"/>
            <a:ext cx="3011699" cy="461804"/>
          </a:xfrm>
          <a:prstGeom prst="rect">
            <a:avLst/>
          </a:prstGeom>
          <a:noFill/>
          <a:ln>
            <a:noFill/>
          </a:ln>
        </p:spPr>
        <p:txBody>
          <a:bodyPr spcFirstLastPara="1" wrap="square" lIns="92476" tIns="46226" rIns="92476" bIns="46226"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8"/>
            <a:ext cx="3011699" cy="461804"/>
          </a:xfrm>
          <a:prstGeom prst="rect">
            <a:avLst/>
          </a:prstGeom>
          <a:noFill/>
          <a:ln>
            <a:noFill/>
          </a:ln>
        </p:spPr>
        <p:txBody>
          <a:bodyPr spcFirstLastPara="1" wrap="square" lIns="92476" tIns="46226" rIns="92476" bIns="46226"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36768" y="8772668"/>
            <a:ext cx="3011699" cy="461804"/>
          </a:xfrm>
          <a:prstGeom prst="rect">
            <a:avLst/>
          </a:prstGeom>
          <a:noFill/>
          <a:ln>
            <a:noFill/>
          </a:ln>
        </p:spPr>
        <p:txBody>
          <a:bodyPr spcFirstLastPara="1" wrap="square" lIns="92476" tIns="46226" rIns="92476" bIns="46226"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06287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dirty="0"/>
          </a:p>
        </p:txBody>
      </p:sp>
      <p:sp>
        <p:nvSpPr>
          <p:cNvPr id="198" name="Google Shape;198;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5414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389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53611343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2376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5668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6086704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6430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237375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643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478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03840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220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6236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5374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621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9467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711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990941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2247642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1314616" y="2117035"/>
            <a:ext cx="9789584" cy="226612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F3F3F"/>
              </a:buClr>
              <a:buSzPts val="5400"/>
              <a:buFont typeface="Lustria"/>
              <a:buNone/>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3000" dirty="0">
                <a:latin typeface="Times New Roman" panose="02020603050405020304" pitchFamily="18" charset="0"/>
                <a:cs typeface="Times New Roman" panose="02020603050405020304" pitchFamily="18" charset="0"/>
              </a:rPr>
              <a:t>Dynamic Learning Map Assessment Results</a:t>
            </a:r>
            <a:br>
              <a:rPr lang="en-US" sz="3000" dirty="0">
                <a:latin typeface="Times New Roman" panose="02020603050405020304" pitchFamily="18" charset="0"/>
                <a:cs typeface="Times New Roman" panose="02020603050405020304" pitchFamily="18" charset="0"/>
              </a:rPr>
            </a:br>
            <a:endParaRPr dirty="0"/>
          </a:p>
        </p:txBody>
      </p:sp>
      <p:sp>
        <p:nvSpPr>
          <p:cNvPr id="201" name="Google Shape;201;p1"/>
          <p:cNvSpPr txBox="1">
            <a:spLocks noGrp="1"/>
          </p:cNvSpPr>
          <p:nvPr>
            <p:ph type="subTitle" idx="1"/>
          </p:nvPr>
        </p:nvSpPr>
        <p:spPr>
          <a:xfrm>
            <a:off x="3048657" y="3722756"/>
            <a:ext cx="6815669" cy="1320802"/>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300"/>
              </a:spcBef>
              <a:spcAft>
                <a:spcPts val="0"/>
              </a:spcAft>
              <a:buClr>
                <a:srgbClr val="3F3F3F"/>
              </a:buClr>
              <a:buSzPts val="2000"/>
              <a:buFont typeface="Arial"/>
              <a:buNone/>
            </a:pPr>
            <a:r>
              <a:rPr lang="en-US" sz="1800" dirty="0">
                <a:latin typeface="Times New Roman" panose="02020603050405020304" pitchFamily="18" charset="0"/>
                <a:cs typeface="Times New Roman" panose="02020603050405020304" pitchFamily="18" charset="0"/>
              </a:rPr>
              <a:t>Shelly Harper </a:t>
            </a:r>
          </a:p>
          <a:p>
            <a:pPr marL="0" lvl="0" indent="0" algn="ctr" rtl="0">
              <a:lnSpc>
                <a:spcPct val="90000"/>
              </a:lnSpc>
              <a:spcBef>
                <a:spcPts val="300"/>
              </a:spcBef>
              <a:spcAft>
                <a:spcPts val="0"/>
              </a:spcAft>
              <a:buClr>
                <a:srgbClr val="3F3F3F"/>
              </a:buClr>
              <a:buSzPts val="2000"/>
              <a:buFont typeface="Arial"/>
              <a:buNone/>
            </a:pPr>
            <a:r>
              <a:rPr lang="en-US" sz="1800" dirty="0">
                <a:latin typeface="Times New Roman" panose="02020603050405020304" pitchFamily="18" charset="0"/>
                <a:cs typeface="Times New Roman" panose="02020603050405020304" pitchFamily="18" charset="0"/>
              </a:rPr>
              <a:t>Executive Director of Special Education and Intervention </a:t>
            </a:r>
          </a:p>
          <a:p>
            <a:pPr marL="0" lvl="0" indent="0" algn="ctr" rtl="0">
              <a:lnSpc>
                <a:spcPct val="90000"/>
              </a:lnSpc>
              <a:spcBef>
                <a:spcPts val="300"/>
              </a:spcBef>
              <a:spcAft>
                <a:spcPts val="0"/>
              </a:spcAft>
              <a:buClr>
                <a:srgbClr val="3F3F3F"/>
              </a:buClr>
              <a:buSzPts val="2000"/>
              <a:buFont typeface="Arial"/>
              <a:buNone/>
            </a:pPr>
            <a:r>
              <a:rPr lang="en-US" sz="1800" dirty="0">
                <a:latin typeface="Times New Roman" panose="02020603050405020304" pitchFamily="18" charset="0"/>
                <a:cs typeface="Times New Roman" panose="02020603050405020304" pitchFamily="18" charset="0"/>
              </a:rPr>
              <a:t>September 27, 2022</a:t>
            </a:r>
          </a:p>
          <a:p>
            <a:pPr marL="0" lvl="0" indent="0" algn="ctr" rtl="0">
              <a:lnSpc>
                <a:spcPct val="90000"/>
              </a:lnSpc>
              <a:spcBef>
                <a:spcPts val="300"/>
              </a:spcBef>
              <a:spcAft>
                <a:spcPts val="0"/>
              </a:spcAft>
              <a:buClr>
                <a:srgbClr val="3F3F3F"/>
              </a:buClr>
              <a:buSzPts val="2000"/>
              <a:buFont typeface="Arial"/>
              <a:buNone/>
            </a:pPr>
            <a:r>
              <a:rPr lang="en-US" sz="1800" dirty="0">
                <a:latin typeface="Times New Roman" panose="02020603050405020304" pitchFamily="18" charset="0"/>
                <a:cs typeface="Times New Roman" panose="02020603050405020304" pitchFamily="18" charset="0"/>
              </a:rPr>
              <a:t>Focus Core Area Number 4 </a:t>
            </a:r>
          </a:p>
          <a:p>
            <a:pPr marL="0" lvl="0" indent="0" algn="ctr" rtl="0">
              <a:lnSpc>
                <a:spcPct val="90000"/>
              </a:lnSpc>
              <a:spcBef>
                <a:spcPts val="300"/>
              </a:spcBef>
              <a:spcAft>
                <a:spcPts val="0"/>
              </a:spcAft>
              <a:buClr>
                <a:srgbClr val="3F3F3F"/>
              </a:buClr>
              <a:buSzPts val="2000"/>
              <a:buFont typeface="Arial"/>
              <a:buNone/>
            </a:pPr>
            <a:r>
              <a:rPr lang="en-US" sz="1800" dirty="0">
                <a:latin typeface="Times New Roman" panose="02020603050405020304" pitchFamily="18" charset="0"/>
                <a:cs typeface="Times New Roman" panose="02020603050405020304" pitchFamily="18" charset="0"/>
              </a:rPr>
              <a:t>District Goal Number 1</a:t>
            </a:r>
          </a:p>
        </p:txBody>
      </p:sp>
      <p:pic>
        <p:nvPicPr>
          <p:cNvPr id="202" name="Google Shape;202;p1"/>
          <p:cNvPicPr preferRelativeResize="0"/>
          <p:nvPr/>
        </p:nvPicPr>
        <p:blipFill rotWithShape="1">
          <a:blip r:embed="rId3">
            <a:alphaModFix/>
          </a:blip>
          <a:srcRect l="347" r="2056" b="2"/>
          <a:stretch/>
        </p:blipFill>
        <p:spPr>
          <a:xfrm>
            <a:off x="2425148" y="3578086"/>
            <a:ext cx="1744537" cy="1839725"/>
          </a:xfrm>
          <a:prstGeom prst="rect">
            <a:avLst/>
          </a:prstGeom>
          <a:noFill/>
          <a:ln>
            <a:noFill/>
          </a:ln>
        </p:spPr>
      </p:pic>
    </p:spTree>
    <p:extLst>
      <p:ext uri="{BB962C8B-B14F-4D97-AF65-F5344CB8AC3E}">
        <p14:creationId xmlns:p14="http://schemas.microsoft.com/office/powerpoint/2010/main" val="2913993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1DBA4-C7A4-4053-BE98-888DBBD74865}"/>
              </a:ext>
            </a:extLst>
          </p:cNvPr>
          <p:cNvSpPr>
            <a:spLocks noGrp="1"/>
          </p:cNvSpPr>
          <p:nvPr>
            <p:ph type="title"/>
          </p:nvPr>
        </p:nvSpPr>
        <p:spPr/>
        <p:txBody>
          <a:bodyPr>
            <a:normAutofit fontScale="90000"/>
          </a:bodyPr>
          <a:lstStyle/>
          <a:p>
            <a:r>
              <a:rPr lang="en-US" dirty="0"/>
              <a:t>What is the Dynamic Learning Map (DLM) Assessment? </a:t>
            </a:r>
          </a:p>
        </p:txBody>
      </p:sp>
      <p:sp>
        <p:nvSpPr>
          <p:cNvPr id="3" name="Content Placeholder 2">
            <a:extLst>
              <a:ext uri="{FF2B5EF4-FFF2-40B4-BE49-F238E27FC236}">
                <a16:creationId xmlns:a16="http://schemas.microsoft.com/office/drawing/2014/main" id="{443D03C8-38B3-47AA-959E-6F78560112CB}"/>
              </a:ext>
            </a:extLst>
          </p:cNvPr>
          <p:cNvSpPr>
            <a:spLocks noGrp="1"/>
          </p:cNvSpPr>
          <p:nvPr>
            <p:ph idx="1"/>
          </p:nvPr>
        </p:nvSpPr>
        <p:spPr/>
        <p:txBody>
          <a:bodyPr>
            <a:normAutofit lnSpcReduction="10000"/>
          </a:bodyPr>
          <a:lstStyle/>
          <a:p>
            <a:r>
              <a:rPr lang="en-US" b="0" i="0" dirty="0">
                <a:solidFill>
                  <a:srgbClr val="262D34"/>
                </a:solidFill>
                <a:effectLst/>
                <a:latin typeface="Times New Roman" panose="02020603050405020304" pitchFamily="18" charset="0"/>
                <a:cs typeface="Times New Roman" panose="02020603050405020304" pitchFamily="18" charset="0"/>
              </a:rPr>
              <a:t>Dynamic Learning Maps</a:t>
            </a:r>
            <a:r>
              <a:rPr lang="en-US" baseline="30000" dirty="0">
                <a:solidFill>
                  <a:srgbClr val="262D34"/>
                </a:solidFill>
                <a:latin typeface="Times New Roman" panose="02020603050405020304" pitchFamily="18" charset="0"/>
                <a:cs typeface="Times New Roman" panose="02020603050405020304" pitchFamily="18" charset="0"/>
              </a:rPr>
              <a:t> </a:t>
            </a:r>
            <a:r>
              <a:rPr lang="en-US" b="0" i="0" dirty="0">
                <a:solidFill>
                  <a:srgbClr val="262D34"/>
                </a:solidFill>
                <a:effectLst/>
                <a:latin typeface="Times New Roman" panose="02020603050405020304" pitchFamily="18" charset="0"/>
                <a:cs typeface="Times New Roman" panose="02020603050405020304" pitchFamily="18" charset="0"/>
              </a:rPr>
              <a:t>assessments are for students with the most significant cognitive disabilities for whom general state assessments are not appropriate, even with accommodations. DLM assessments offer these students a way to show what they know and can do in English language arts, mathematics, and science.</a:t>
            </a:r>
          </a:p>
          <a:p>
            <a:r>
              <a:rPr lang="en-US" b="0" i="0" dirty="0">
                <a:solidFill>
                  <a:srgbClr val="262D34"/>
                </a:solidFill>
                <a:effectLst/>
                <a:latin typeface="Times New Roman" panose="02020603050405020304" pitchFamily="18" charset="0"/>
                <a:cs typeface="Times New Roman" panose="02020603050405020304" pitchFamily="18" charset="0"/>
              </a:rPr>
              <a:t>DLM assessments also help parents and educators set high academic expectations for their students. Results from DLM assessments are used to inform instruction and meet accountability requirements for reporting student achievement</a:t>
            </a:r>
            <a:r>
              <a:rPr lang="en-US" b="0" i="0" dirty="0">
                <a:solidFill>
                  <a:srgbClr val="262D34"/>
                </a:solidFill>
                <a:effectLst/>
                <a:latin typeface="Open Sans" panose="020B0606030504020204" pitchFamily="34" charset="0"/>
              </a:rPr>
              <a:t>.</a:t>
            </a:r>
            <a:endParaRPr lang="en-US" dirty="0"/>
          </a:p>
        </p:txBody>
      </p:sp>
    </p:spTree>
    <p:extLst>
      <p:ext uri="{BB962C8B-B14F-4D97-AF65-F5344CB8AC3E}">
        <p14:creationId xmlns:p14="http://schemas.microsoft.com/office/powerpoint/2010/main" val="365332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29DC-612E-49B1-86EC-4A80C258B9E5}"/>
              </a:ext>
            </a:extLst>
          </p:cNvPr>
          <p:cNvSpPr>
            <a:spLocks noGrp="1"/>
          </p:cNvSpPr>
          <p:nvPr>
            <p:ph type="title"/>
          </p:nvPr>
        </p:nvSpPr>
        <p:spPr/>
        <p:txBody>
          <a:bodyPr/>
          <a:lstStyle/>
          <a:p>
            <a:r>
              <a:rPr lang="en-US" dirty="0"/>
              <a:t>DLM Accessibility </a:t>
            </a:r>
          </a:p>
        </p:txBody>
      </p:sp>
      <p:sp>
        <p:nvSpPr>
          <p:cNvPr id="3" name="Content Placeholder 2">
            <a:extLst>
              <a:ext uri="{FF2B5EF4-FFF2-40B4-BE49-F238E27FC236}">
                <a16:creationId xmlns:a16="http://schemas.microsoft.com/office/drawing/2014/main" id="{B800E011-0042-47E0-B2A6-859EEE344C5F}"/>
              </a:ext>
            </a:extLst>
          </p:cNvPr>
          <p:cNvSpPr>
            <a:spLocks noGrp="1"/>
          </p:cNvSpPr>
          <p:nvPr>
            <p:ph idx="1"/>
          </p:nvPr>
        </p:nvSpPr>
        <p:spPr/>
        <p:txBody>
          <a:bodyPr>
            <a:normAutofit fontScale="70000" lnSpcReduction="20000"/>
          </a:bodyPr>
          <a:lstStyle/>
          <a:p>
            <a:r>
              <a:rPr lang="en-US" b="0" i="0" dirty="0">
                <a:solidFill>
                  <a:srgbClr val="262D34"/>
                </a:solidFill>
                <a:effectLst/>
                <a:latin typeface="Times New Roman" panose="02020603050405020304" pitchFamily="18" charset="0"/>
                <a:cs typeface="Times New Roman" panose="02020603050405020304" pitchFamily="18" charset="0"/>
              </a:rPr>
              <a:t>DLM assessments are designed to maximize accessibility for students with significant cognitive disabilities. Assessments are built to allow multiple ways for students to demonstrate their knowledge, skills, and understandings. </a:t>
            </a:r>
          </a:p>
          <a:p>
            <a:pPr algn="l"/>
            <a:r>
              <a:rPr lang="en-US" b="0" i="0" dirty="0">
                <a:solidFill>
                  <a:srgbClr val="262D34"/>
                </a:solidFill>
                <a:effectLst/>
                <a:latin typeface="Times New Roman" panose="02020603050405020304" pitchFamily="18" charset="0"/>
                <a:cs typeface="Times New Roman" panose="02020603050405020304" pitchFamily="18" charset="0"/>
              </a:rPr>
              <a:t>Students taking DLM assessments have access to unique accessibility tools and supports that meet their needs and preferences. Some of these tools and supports are built into the online assessment system while others are provided by the teacher. Educators and Individualized Education Program teams decide which tools and supports a student's needs.</a:t>
            </a:r>
          </a:p>
          <a:p>
            <a:pPr algn="l"/>
            <a:r>
              <a:rPr lang="en-US" b="0" i="0" dirty="0">
                <a:solidFill>
                  <a:srgbClr val="262D34"/>
                </a:solidFill>
                <a:effectLst/>
                <a:latin typeface="Times New Roman" panose="02020603050405020304" pitchFamily="18" charset="0"/>
                <a:cs typeface="Times New Roman" panose="02020603050405020304" pitchFamily="18" charset="0"/>
              </a:rPr>
              <a:t>The district is allowed to test 1% of the population for this assessment.  Students that are identified to take part in thi</a:t>
            </a:r>
            <a:r>
              <a:rPr lang="en-US" dirty="0">
                <a:solidFill>
                  <a:srgbClr val="262D34"/>
                </a:solidFill>
                <a:latin typeface="Times New Roman" panose="02020603050405020304" pitchFamily="18" charset="0"/>
                <a:cs typeface="Times New Roman" panose="02020603050405020304" pitchFamily="18" charset="0"/>
              </a:rPr>
              <a:t>s assessment are identified as students who are significantly cognitive delayed.  The next slide will share the indicators for participation and non-participation.  </a:t>
            </a:r>
            <a:endParaRPr lang="en-US" b="0" i="0" dirty="0">
              <a:solidFill>
                <a:srgbClr val="262D34"/>
              </a:solidFill>
              <a:effectLst/>
              <a:latin typeface="Times New Roman" panose="02020603050405020304" pitchFamily="18" charset="0"/>
              <a:cs typeface="Times New Roman" panose="02020603050405020304" pitchFamily="18" charset="0"/>
            </a:endParaRPr>
          </a:p>
          <a:p>
            <a:pPr marL="0" indent="0">
              <a:buNone/>
            </a:pPr>
            <a:br>
              <a:rPr lang="en-US" dirty="0"/>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21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2326-985B-4B7C-8971-4F8351C814A0}"/>
              </a:ext>
            </a:extLst>
          </p:cNvPr>
          <p:cNvSpPr>
            <a:spLocks noGrp="1"/>
          </p:cNvSpPr>
          <p:nvPr>
            <p:ph type="title"/>
          </p:nvPr>
        </p:nvSpPr>
        <p:spPr/>
        <p:txBody>
          <a:bodyPr/>
          <a:lstStyle/>
          <a:p>
            <a:r>
              <a:rPr lang="en-US" dirty="0"/>
              <a:t>DLM Non-Participation Factors </a:t>
            </a:r>
          </a:p>
        </p:txBody>
      </p:sp>
      <p:sp>
        <p:nvSpPr>
          <p:cNvPr id="3" name="Content Placeholder 2">
            <a:extLst>
              <a:ext uri="{FF2B5EF4-FFF2-40B4-BE49-F238E27FC236}">
                <a16:creationId xmlns:a16="http://schemas.microsoft.com/office/drawing/2014/main" id="{AA0D94FD-A0DC-4001-BF25-57BAFF50365C}"/>
              </a:ext>
            </a:extLst>
          </p:cNvPr>
          <p:cNvSpPr>
            <a:spLocks noGrp="1"/>
          </p:cNvSpPr>
          <p:nvPr>
            <p:ph idx="1"/>
          </p:nvPr>
        </p:nvSpPr>
        <p:spPr/>
        <p:txBody>
          <a:bodyPr/>
          <a:lstStyle/>
          <a:p>
            <a:pPr marL="0" marR="0" indent="0">
              <a:lnSpc>
                <a:spcPct val="107000"/>
              </a:lnSpc>
              <a:spcBef>
                <a:spcPts val="600"/>
              </a:spcBef>
              <a:spcAft>
                <a:spcPts val="6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following factors shall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not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 used to determine participation in the DLM:</a:t>
            </a:r>
          </a:p>
          <a:p>
            <a:pPr marL="342900" marR="0" lvl="0" indent="-342900">
              <a:lnSpc>
                <a:spcPct val="107000"/>
              </a:lnSpc>
              <a:spcBef>
                <a:spcPts val="0"/>
              </a:spcBef>
              <a:spcAft>
                <a:spcPts val="3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English Language Learner (ELL) status</a:t>
            </a:r>
          </a:p>
          <a:p>
            <a:pPr marL="342900" marR="0" lvl="0" indent="-342900">
              <a:lnSpc>
                <a:spcPct val="107000"/>
              </a:lnSpc>
              <a:spcBef>
                <a:spcPts val="0"/>
              </a:spcBef>
              <a:spcAft>
                <a:spcPts val="3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Anticipated disruptive behavior during testing</a:t>
            </a:r>
          </a:p>
          <a:p>
            <a:pPr marL="342900" marR="0" lvl="0" indent="-342900">
              <a:lnSpc>
                <a:spcPct val="107000"/>
              </a:lnSpc>
              <a:spcBef>
                <a:spcPts val="0"/>
              </a:spcBef>
              <a:spcAft>
                <a:spcPts val="3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Poor attendance or extended absences</a:t>
            </a:r>
          </a:p>
          <a:p>
            <a:pPr marL="342900" marR="0" lvl="0" indent="-342900">
              <a:lnSpc>
                <a:spcPct val="107000"/>
              </a:lnSpc>
              <a:spcBef>
                <a:spcPts val="0"/>
              </a:spcBef>
              <a:spcAft>
                <a:spcPts val="3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Anticipated poor performance on the general statewide assessment</a:t>
            </a:r>
          </a:p>
          <a:p>
            <a:pPr marL="342900" marR="0" lvl="0" indent="-342900">
              <a:lnSpc>
                <a:spcPct val="107000"/>
              </a:lnSpc>
              <a:spcBef>
                <a:spcPts val="0"/>
              </a:spcBef>
              <a:spcAft>
                <a:spcPts val="3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Impact of the student’s score on the accountability system</a:t>
            </a:r>
          </a:p>
          <a:p>
            <a:pPr marL="342900" marR="0" lvl="0" indent="-342900">
              <a:lnSpc>
                <a:spcPct val="107000"/>
              </a:lnSpc>
              <a:spcBef>
                <a:spcPts val="0"/>
              </a:spcBef>
              <a:spcAft>
                <a:spcPts val="3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Need for accommodations to participate in the general statewide assessment</a:t>
            </a:r>
          </a:p>
          <a:p>
            <a:pPr marL="342900" marR="0" lvl="0" indent="-342900">
              <a:lnSpc>
                <a:spcPct val="107000"/>
              </a:lnSpc>
              <a:spcBef>
                <a:spcPts val="0"/>
              </a:spcBef>
              <a:spcAft>
                <a:spcPts val="11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Administrative decision</a:t>
            </a:r>
          </a:p>
          <a:p>
            <a:endParaRPr lang="en-US" dirty="0"/>
          </a:p>
        </p:txBody>
      </p:sp>
    </p:spTree>
    <p:extLst>
      <p:ext uri="{BB962C8B-B14F-4D97-AF65-F5344CB8AC3E}">
        <p14:creationId xmlns:p14="http://schemas.microsoft.com/office/powerpoint/2010/main" val="163448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1552-3B29-46EF-A1AA-DECE65E7C4E1}"/>
              </a:ext>
            </a:extLst>
          </p:cNvPr>
          <p:cNvSpPr>
            <a:spLocks noGrp="1"/>
          </p:cNvSpPr>
          <p:nvPr>
            <p:ph type="title"/>
          </p:nvPr>
        </p:nvSpPr>
        <p:spPr/>
        <p:txBody>
          <a:bodyPr/>
          <a:lstStyle/>
          <a:p>
            <a:r>
              <a:rPr lang="en-US" dirty="0"/>
              <a:t>Non-Participation Outline Continuation </a:t>
            </a:r>
          </a:p>
        </p:txBody>
      </p:sp>
      <p:sp>
        <p:nvSpPr>
          <p:cNvPr id="3" name="Content Placeholder 2">
            <a:extLst>
              <a:ext uri="{FF2B5EF4-FFF2-40B4-BE49-F238E27FC236}">
                <a16:creationId xmlns:a16="http://schemas.microsoft.com/office/drawing/2014/main" id="{58B021FF-EE16-46DE-A7B0-CC09727C9E56}"/>
              </a:ext>
            </a:extLst>
          </p:cNvPr>
          <p:cNvSpPr>
            <a:spLocks noGrp="1"/>
          </p:cNvSpPr>
          <p:nvPr>
            <p:ph idx="1"/>
          </p:nvPr>
        </p:nvSpPr>
        <p:spPr/>
        <p:txBody>
          <a:bodyPr/>
          <a:lstStyle/>
          <a:p>
            <a:pPr marL="0" marR="0" indent="0">
              <a:lnSpc>
                <a:spcPct val="107000"/>
              </a:lnSpc>
              <a:spcBef>
                <a:spcPts val="0"/>
              </a:spcBef>
              <a:spcAft>
                <a:spcPts val="6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following factors may not be the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sole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criteria used to determine participation in the DLM:</a:t>
            </a:r>
          </a:p>
          <a:p>
            <a:pPr marL="342900" marR="0" lvl="0" indent="-342900">
              <a:lnSpc>
                <a:spcPct val="107000"/>
              </a:lnSpc>
              <a:spcBef>
                <a:spcPts val="0"/>
              </a:spcBef>
              <a:spcAft>
                <a:spcPts val="3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Student’s disability category</a:t>
            </a:r>
          </a:p>
          <a:p>
            <a:pPr marL="342900" marR="0" lvl="0" indent="-342900">
              <a:lnSpc>
                <a:spcPct val="107000"/>
              </a:lnSpc>
              <a:spcBef>
                <a:spcPts val="0"/>
              </a:spcBef>
              <a:spcAft>
                <a:spcPts val="3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Percent of day in special education </a:t>
            </a:r>
          </a:p>
          <a:p>
            <a:pPr marL="342900" marR="0" lvl="0" indent="-342900">
              <a:lnSpc>
                <a:spcPct val="107000"/>
              </a:lnSpc>
              <a:spcBef>
                <a:spcPts val="0"/>
              </a:spcBef>
              <a:spcAft>
                <a:spcPts val="3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Academic and related services the student receives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Instructional setting</a:t>
            </a:r>
          </a:p>
          <a:p>
            <a:pPr marL="0" indent="0">
              <a:buNone/>
            </a:pPr>
            <a:endParaRPr lang="en-US" dirty="0"/>
          </a:p>
        </p:txBody>
      </p:sp>
    </p:spTree>
    <p:extLst>
      <p:ext uri="{BB962C8B-B14F-4D97-AF65-F5344CB8AC3E}">
        <p14:creationId xmlns:p14="http://schemas.microsoft.com/office/powerpoint/2010/main" val="71842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A497-D2F2-4F7B-8D93-94E46BEEE1DC}"/>
              </a:ext>
            </a:extLst>
          </p:cNvPr>
          <p:cNvSpPr>
            <a:spLocks noGrp="1"/>
          </p:cNvSpPr>
          <p:nvPr>
            <p:ph type="title"/>
          </p:nvPr>
        </p:nvSpPr>
        <p:spPr/>
        <p:txBody>
          <a:bodyPr/>
          <a:lstStyle/>
          <a:p>
            <a:r>
              <a:rPr lang="en-US" dirty="0"/>
              <a:t>Participation Criteria Form </a:t>
            </a:r>
          </a:p>
        </p:txBody>
      </p:sp>
      <p:graphicFrame>
        <p:nvGraphicFramePr>
          <p:cNvPr id="4" name="Content Placeholder 3">
            <a:extLst>
              <a:ext uri="{FF2B5EF4-FFF2-40B4-BE49-F238E27FC236}">
                <a16:creationId xmlns:a16="http://schemas.microsoft.com/office/drawing/2014/main" id="{52181A9F-1454-48B7-8B5D-698A20BB227F}"/>
              </a:ext>
            </a:extLst>
          </p:cNvPr>
          <p:cNvGraphicFramePr>
            <a:graphicFrameLocks noGrp="1"/>
          </p:cNvGraphicFramePr>
          <p:nvPr>
            <p:ph idx="1"/>
          </p:nvPr>
        </p:nvGraphicFramePr>
        <p:xfrm>
          <a:off x="1555432" y="2776538"/>
          <a:ext cx="9081135" cy="2875915"/>
        </p:xfrm>
        <a:graphic>
          <a:graphicData uri="http://schemas.openxmlformats.org/drawingml/2006/table">
            <a:tbl>
              <a:tblPr firstRow="1" bandRow="1">
                <a:tableStyleId>{82D70C84-F0ED-42BB-87A5-4AEC51148AE0}</a:tableStyleId>
              </a:tblPr>
              <a:tblGrid>
                <a:gridCol w="4225925">
                  <a:extLst>
                    <a:ext uri="{9D8B030D-6E8A-4147-A177-3AD203B41FA5}">
                      <a16:colId xmlns:a16="http://schemas.microsoft.com/office/drawing/2014/main" val="2428701819"/>
                    </a:ext>
                  </a:extLst>
                </a:gridCol>
                <a:gridCol w="1028700">
                  <a:extLst>
                    <a:ext uri="{9D8B030D-6E8A-4147-A177-3AD203B41FA5}">
                      <a16:colId xmlns:a16="http://schemas.microsoft.com/office/drawing/2014/main" val="2694734925"/>
                    </a:ext>
                  </a:extLst>
                </a:gridCol>
                <a:gridCol w="1943100">
                  <a:extLst>
                    <a:ext uri="{9D8B030D-6E8A-4147-A177-3AD203B41FA5}">
                      <a16:colId xmlns:a16="http://schemas.microsoft.com/office/drawing/2014/main" val="471678959"/>
                    </a:ext>
                  </a:extLst>
                </a:gridCol>
                <a:gridCol w="1883410">
                  <a:extLst>
                    <a:ext uri="{9D8B030D-6E8A-4147-A177-3AD203B41FA5}">
                      <a16:colId xmlns:a16="http://schemas.microsoft.com/office/drawing/2014/main" val="1056275772"/>
                    </a:ext>
                  </a:extLst>
                </a:gridCol>
              </a:tblGrid>
              <a:tr h="228600">
                <a:tc>
                  <a:txBody>
                    <a:bodyPr/>
                    <a:lstStyle/>
                    <a:p>
                      <a:pPr marL="0" marR="0" algn="ctr">
                        <a:lnSpc>
                          <a:spcPct val="107000"/>
                        </a:lnSpc>
                        <a:spcBef>
                          <a:spcPts val="600"/>
                        </a:spcBef>
                        <a:spcAft>
                          <a:spcPts val="600"/>
                        </a:spcAft>
                      </a:pPr>
                      <a:r>
                        <a:rPr lang="en-US" sz="1100">
                          <a:effectLst/>
                        </a:rPr>
                        <a:t>Criteria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1100">
                          <a:effectLst/>
                        </a:rPr>
                        <a:t>Response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1100">
                          <a:effectLst/>
                        </a:rPr>
                        <a:t>Response: 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1100">
                          <a:effectLst/>
                        </a:rPr>
                        <a:t>Response: 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2362783"/>
                  </a:ext>
                </a:extLst>
              </a:tr>
              <a:tr h="483235">
                <a:tc>
                  <a:txBody>
                    <a:bodyPr/>
                    <a:lstStyle/>
                    <a:p>
                      <a:pPr marL="137160" marR="0" indent="-137160">
                        <a:lnSpc>
                          <a:spcPct val="107000"/>
                        </a:lnSpc>
                        <a:spcBef>
                          <a:spcPts val="0"/>
                        </a:spcBef>
                        <a:spcAft>
                          <a:spcPts val="0"/>
                        </a:spcAft>
                      </a:pPr>
                      <a:r>
                        <a:rPr lang="en-US" sz="1100">
                          <a:effectLst/>
                        </a:rPr>
                        <a:t>1. The student has a disability that significantly impacts intellectual functioning and adaptive behavior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Yes       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Go to Question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Stop. The student is not eligible to take the DLM for this content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5828951"/>
                  </a:ext>
                </a:extLst>
              </a:tr>
              <a:tr h="483235">
                <a:tc>
                  <a:txBody>
                    <a:bodyPr/>
                    <a:lstStyle/>
                    <a:p>
                      <a:pPr marL="137160" marR="0" indent="-137160">
                        <a:lnSpc>
                          <a:spcPct val="107000"/>
                        </a:lnSpc>
                        <a:spcBef>
                          <a:spcPts val="0"/>
                        </a:spcBef>
                        <a:spcAft>
                          <a:spcPts val="0"/>
                        </a:spcAft>
                      </a:pPr>
                      <a:r>
                        <a:rPr lang="en-US" sz="1100">
                          <a:effectLst/>
                        </a:rPr>
                        <a:t>2. The student is primarily taught using the DLM Essential Elements.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Yes       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Go to Question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Stop. The student is not eligible to take the DLM for this content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6965442"/>
                  </a:ext>
                </a:extLst>
              </a:tr>
              <a:tr h="483235">
                <a:tc>
                  <a:txBody>
                    <a:bodyPr/>
                    <a:lstStyle/>
                    <a:p>
                      <a:pPr marL="137160" marR="0" indent="-137160">
                        <a:lnSpc>
                          <a:spcPct val="107000"/>
                        </a:lnSpc>
                        <a:spcBef>
                          <a:spcPts val="0"/>
                        </a:spcBef>
                        <a:spcAft>
                          <a:spcPts val="0"/>
                        </a:spcAft>
                      </a:pPr>
                      <a:r>
                        <a:rPr lang="en-US" sz="1100">
                          <a:effectLst/>
                        </a:rPr>
                        <a:t>3. The student requires extensive, repeated individualized instruction and support that is not of a temporary or transient nature.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Yes       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Go to Question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Stop. The student is not eligible to take the DLM for this content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6196594"/>
                  </a:ext>
                </a:extLst>
              </a:tr>
              <a:tr h="483235">
                <a:tc>
                  <a:txBody>
                    <a:bodyPr/>
                    <a:lstStyle/>
                    <a:p>
                      <a:pPr marL="137160" marR="0" indent="-137160">
                        <a:lnSpc>
                          <a:spcPct val="107000"/>
                        </a:lnSpc>
                        <a:spcBef>
                          <a:spcPts val="0"/>
                        </a:spcBef>
                        <a:spcAft>
                          <a:spcPts val="0"/>
                        </a:spcAft>
                      </a:pPr>
                      <a:r>
                        <a:rPr lang="en-US" sz="1100">
                          <a:effectLst/>
                        </a:rPr>
                        <a:t>4. The student uses substantially adapted materials and individualized methods of accessing information.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Yes       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Go to Question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Stop. The student is not eligible to take the DLM for this content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7163945"/>
                  </a:ext>
                </a:extLst>
              </a:tr>
              <a:tr h="483235">
                <a:tc>
                  <a:txBody>
                    <a:bodyPr/>
                    <a:lstStyle/>
                    <a:p>
                      <a:pPr marL="137160" marR="0" indent="-137160">
                        <a:lnSpc>
                          <a:spcPct val="107000"/>
                        </a:lnSpc>
                        <a:spcBef>
                          <a:spcPts val="0"/>
                        </a:spcBef>
                        <a:spcAft>
                          <a:spcPts val="0"/>
                        </a:spcAft>
                      </a:pPr>
                      <a:r>
                        <a:rPr lang="en-US" sz="1100">
                          <a:effectLst/>
                        </a:rPr>
                        <a:t>5. The student’s significant intellectual disability will impact post school outcomes. (e.g. supported housing or employment)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Yes       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The student is eligible to take the DLM for this content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Stop. The student is not eligible to take the DLM for this content area.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5862054"/>
                  </a:ext>
                </a:extLst>
              </a:tr>
            </a:tbl>
          </a:graphicData>
        </a:graphic>
      </p:graphicFrame>
    </p:spTree>
    <p:extLst>
      <p:ext uri="{BB962C8B-B14F-4D97-AF65-F5344CB8AC3E}">
        <p14:creationId xmlns:p14="http://schemas.microsoft.com/office/powerpoint/2010/main" val="231144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E4CA-DDAB-419A-A4FA-2CBB87B71436}"/>
              </a:ext>
            </a:extLst>
          </p:cNvPr>
          <p:cNvSpPr>
            <a:spLocks noGrp="1"/>
          </p:cNvSpPr>
          <p:nvPr>
            <p:ph type="title"/>
          </p:nvPr>
        </p:nvSpPr>
        <p:spPr/>
        <p:txBody>
          <a:bodyPr>
            <a:normAutofit fontScale="90000"/>
          </a:bodyPr>
          <a:lstStyle/>
          <a:p>
            <a:r>
              <a:rPr lang="en-US" dirty="0"/>
              <a:t>Achievement Levels as Outlined on the DLM</a:t>
            </a:r>
          </a:p>
        </p:txBody>
      </p:sp>
      <p:sp>
        <p:nvSpPr>
          <p:cNvPr id="3" name="Content Placeholder 2">
            <a:extLst>
              <a:ext uri="{FF2B5EF4-FFF2-40B4-BE49-F238E27FC236}">
                <a16:creationId xmlns:a16="http://schemas.microsoft.com/office/drawing/2014/main" id="{6BC0CA79-2C36-4A78-9EDE-4F9E9B4E4E46}"/>
              </a:ext>
            </a:extLst>
          </p:cNvPr>
          <p:cNvSpPr>
            <a:spLocks noGrp="1"/>
          </p:cNvSpPr>
          <p:nvPr>
            <p:ph idx="1"/>
          </p:nvPr>
        </p:nvSpPr>
        <p:spPr/>
        <p:txBody>
          <a:bodyPr>
            <a:normAutofit fontScale="92500"/>
          </a:bodyPr>
          <a:lstStyle/>
          <a:p>
            <a:r>
              <a:rPr lang="en-US" dirty="0"/>
              <a:t>The student demonstrates </a:t>
            </a:r>
            <a:r>
              <a:rPr lang="en-US" b="1" dirty="0"/>
              <a:t>emerging</a:t>
            </a:r>
            <a:r>
              <a:rPr lang="en-US" dirty="0"/>
              <a:t> understanding of and ability to apply content knowledge and skills represented by the Essential Elements </a:t>
            </a:r>
          </a:p>
          <a:p>
            <a:r>
              <a:rPr lang="en-US" dirty="0"/>
              <a:t>The student’s understanding of and ability to apply targeted content knowledge and skills represented by the Essential Elements is </a:t>
            </a:r>
            <a:r>
              <a:rPr lang="en-US" b="1" dirty="0"/>
              <a:t>approaching the target</a:t>
            </a:r>
            <a:r>
              <a:rPr lang="en-US" dirty="0"/>
              <a:t>. </a:t>
            </a:r>
          </a:p>
          <a:p>
            <a:r>
              <a:rPr lang="en-US" dirty="0"/>
              <a:t>The student’s understanding of and ability to apply targeted content knowledge and skills represented by the Essential Elements is </a:t>
            </a:r>
            <a:r>
              <a:rPr lang="en-US" b="1" dirty="0"/>
              <a:t>at target</a:t>
            </a:r>
            <a:r>
              <a:rPr lang="en-US" dirty="0"/>
              <a:t>.</a:t>
            </a:r>
          </a:p>
          <a:p>
            <a:r>
              <a:rPr lang="en-US" dirty="0"/>
              <a:t>The student demonstrates </a:t>
            </a:r>
            <a:r>
              <a:rPr lang="en-US" b="1" dirty="0"/>
              <a:t>advanced</a:t>
            </a:r>
            <a:r>
              <a:rPr lang="en-US" dirty="0"/>
              <a:t> understanding of and ability to apply  targeted content knowledge and skills represented by the Essential Elements. </a:t>
            </a:r>
          </a:p>
        </p:txBody>
      </p:sp>
    </p:spTree>
    <p:extLst>
      <p:ext uri="{BB962C8B-B14F-4D97-AF65-F5344CB8AC3E}">
        <p14:creationId xmlns:p14="http://schemas.microsoft.com/office/powerpoint/2010/main" val="2848792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97E0C1EE-2F3D-4FFD-B9ED-7CE95CE5788F}"/>
              </a:ext>
            </a:extLst>
          </p:cNvPr>
          <p:cNvSpPr>
            <a:spLocks noGrp="1"/>
          </p:cNvSpPr>
          <p:nvPr>
            <p:ph type="title"/>
          </p:nvPr>
        </p:nvSpPr>
        <p:spPr>
          <a:xfrm>
            <a:off x="1295402" y="982132"/>
            <a:ext cx="9601196" cy="1303867"/>
          </a:xfrm>
        </p:spPr>
        <p:txBody>
          <a:bodyPr>
            <a:normAutofit fontScale="90000"/>
          </a:bodyPr>
          <a:lstStyle/>
          <a:p>
            <a:r>
              <a:rPr lang="en-US" dirty="0">
                <a:solidFill>
                  <a:srgbClr val="262626"/>
                </a:solidFill>
              </a:rPr>
              <a:t>District Assessment Results</a:t>
            </a:r>
            <a:br>
              <a:rPr lang="en-US" dirty="0">
                <a:solidFill>
                  <a:srgbClr val="262626"/>
                </a:solidFill>
              </a:rPr>
            </a:br>
            <a:r>
              <a:rPr lang="en-US" dirty="0">
                <a:solidFill>
                  <a:srgbClr val="262626"/>
                </a:solidFill>
              </a:rPr>
              <a:t>Total of 47 Students Tested District Wide </a:t>
            </a:r>
          </a:p>
        </p:txBody>
      </p:sp>
      <p:graphicFrame>
        <p:nvGraphicFramePr>
          <p:cNvPr id="5" name="Table 5">
            <a:extLst>
              <a:ext uri="{FF2B5EF4-FFF2-40B4-BE49-F238E27FC236}">
                <a16:creationId xmlns:a16="http://schemas.microsoft.com/office/drawing/2014/main" id="{7B605D50-CA0C-41B2-97EA-8F9783AC402E}"/>
              </a:ext>
            </a:extLst>
          </p:cNvPr>
          <p:cNvGraphicFramePr>
            <a:graphicFrameLocks noGrp="1"/>
          </p:cNvGraphicFramePr>
          <p:nvPr>
            <p:ph idx="1"/>
            <p:extLst>
              <p:ext uri="{D42A27DB-BD31-4B8C-83A1-F6EECF244321}">
                <p14:modId xmlns:p14="http://schemas.microsoft.com/office/powerpoint/2010/main" val="3068919716"/>
              </p:ext>
            </p:extLst>
          </p:nvPr>
        </p:nvGraphicFramePr>
        <p:xfrm>
          <a:off x="1295401" y="2835930"/>
          <a:ext cx="9601203" cy="2665461"/>
        </p:xfrm>
        <a:graphic>
          <a:graphicData uri="http://schemas.openxmlformats.org/drawingml/2006/table">
            <a:tbl>
              <a:tblPr firstRow="1" bandRow="1">
                <a:tableStyleId>{82D70C84-F0ED-42BB-87A5-4AEC51148AE0}</a:tableStyleId>
              </a:tblPr>
              <a:tblGrid>
                <a:gridCol w="1138633">
                  <a:extLst>
                    <a:ext uri="{9D8B030D-6E8A-4147-A177-3AD203B41FA5}">
                      <a16:colId xmlns:a16="http://schemas.microsoft.com/office/drawing/2014/main" val="1426946719"/>
                    </a:ext>
                  </a:extLst>
                </a:gridCol>
                <a:gridCol w="1207620">
                  <a:extLst>
                    <a:ext uri="{9D8B030D-6E8A-4147-A177-3AD203B41FA5}">
                      <a16:colId xmlns:a16="http://schemas.microsoft.com/office/drawing/2014/main" val="1550753358"/>
                    </a:ext>
                  </a:extLst>
                </a:gridCol>
                <a:gridCol w="1138633">
                  <a:extLst>
                    <a:ext uri="{9D8B030D-6E8A-4147-A177-3AD203B41FA5}">
                      <a16:colId xmlns:a16="http://schemas.microsoft.com/office/drawing/2014/main" val="1283324869"/>
                    </a:ext>
                  </a:extLst>
                </a:gridCol>
                <a:gridCol w="1206277">
                  <a:extLst>
                    <a:ext uri="{9D8B030D-6E8A-4147-A177-3AD203B41FA5}">
                      <a16:colId xmlns:a16="http://schemas.microsoft.com/office/drawing/2014/main" val="2828781696"/>
                    </a:ext>
                  </a:extLst>
                </a:gridCol>
                <a:gridCol w="1485442">
                  <a:extLst>
                    <a:ext uri="{9D8B030D-6E8A-4147-A177-3AD203B41FA5}">
                      <a16:colId xmlns:a16="http://schemas.microsoft.com/office/drawing/2014/main" val="3600418422"/>
                    </a:ext>
                  </a:extLst>
                </a:gridCol>
                <a:gridCol w="933501">
                  <a:extLst>
                    <a:ext uri="{9D8B030D-6E8A-4147-A177-3AD203B41FA5}">
                      <a16:colId xmlns:a16="http://schemas.microsoft.com/office/drawing/2014/main" val="3513547279"/>
                    </a:ext>
                  </a:extLst>
                </a:gridCol>
                <a:gridCol w="1220719">
                  <a:extLst>
                    <a:ext uri="{9D8B030D-6E8A-4147-A177-3AD203B41FA5}">
                      <a16:colId xmlns:a16="http://schemas.microsoft.com/office/drawing/2014/main" val="1766333531"/>
                    </a:ext>
                  </a:extLst>
                </a:gridCol>
                <a:gridCol w="1270378">
                  <a:extLst>
                    <a:ext uri="{9D8B030D-6E8A-4147-A177-3AD203B41FA5}">
                      <a16:colId xmlns:a16="http://schemas.microsoft.com/office/drawing/2014/main" val="2027267436"/>
                    </a:ext>
                  </a:extLst>
                </a:gridCol>
              </a:tblGrid>
              <a:tr h="644670">
                <a:tc>
                  <a:txBody>
                    <a:bodyPr/>
                    <a:lstStyle/>
                    <a:p>
                      <a:r>
                        <a:rPr lang="en-US" sz="1200"/>
                        <a:t>Grade </a:t>
                      </a:r>
                    </a:p>
                  </a:txBody>
                  <a:tcPr marL="61987" marR="61987" marT="30994" marB="30994"/>
                </a:tc>
                <a:tc>
                  <a:txBody>
                    <a:bodyPr/>
                    <a:lstStyle/>
                    <a:p>
                      <a:r>
                        <a:rPr lang="en-US" sz="1200"/>
                        <a:t>Subject(s)</a:t>
                      </a:r>
                    </a:p>
                  </a:txBody>
                  <a:tcPr marL="61987" marR="61987" marT="30994" marB="30994"/>
                </a:tc>
                <a:tc>
                  <a:txBody>
                    <a:bodyPr/>
                    <a:lstStyle/>
                    <a:p>
                      <a:r>
                        <a:rPr lang="en-US" sz="1200"/>
                        <a:t>Number of Students Tested</a:t>
                      </a:r>
                    </a:p>
                  </a:txBody>
                  <a:tcPr marL="61987" marR="61987" marT="30994" marB="30994"/>
                </a:tc>
                <a:tc>
                  <a:txBody>
                    <a:bodyPr/>
                    <a:lstStyle/>
                    <a:p>
                      <a:r>
                        <a:rPr lang="en-US" sz="1200"/>
                        <a:t>Emerging</a:t>
                      </a:r>
                    </a:p>
                  </a:txBody>
                  <a:tcPr marL="61987" marR="61987" marT="30994" marB="30994"/>
                </a:tc>
                <a:tc>
                  <a:txBody>
                    <a:bodyPr/>
                    <a:lstStyle/>
                    <a:p>
                      <a:r>
                        <a:rPr lang="en-US" sz="1200"/>
                        <a:t>Approaching</a:t>
                      </a:r>
                    </a:p>
                    <a:p>
                      <a:r>
                        <a:rPr lang="en-US" sz="1200"/>
                        <a:t>   (Target)</a:t>
                      </a:r>
                    </a:p>
                  </a:txBody>
                  <a:tcPr marL="61987" marR="61987" marT="30994" marB="30994"/>
                </a:tc>
                <a:tc>
                  <a:txBody>
                    <a:bodyPr/>
                    <a:lstStyle/>
                    <a:p>
                      <a:r>
                        <a:rPr lang="en-US" sz="1200"/>
                        <a:t>At-Target</a:t>
                      </a:r>
                    </a:p>
                  </a:txBody>
                  <a:tcPr marL="61987" marR="61987" marT="30994" marB="30994"/>
                </a:tc>
                <a:tc>
                  <a:txBody>
                    <a:bodyPr/>
                    <a:lstStyle/>
                    <a:p>
                      <a:r>
                        <a:rPr lang="en-US" sz="1200"/>
                        <a:t>Advanced</a:t>
                      </a:r>
                    </a:p>
                  </a:txBody>
                  <a:tcPr marL="61987" marR="61987" marT="30994" marB="30994"/>
                </a:tc>
                <a:tc>
                  <a:txBody>
                    <a:bodyPr/>
                    <a:lstStyle/>
                    <a:p>
                      <a:r>
                        <a:rPr lang="en-US" sz="1200"/>
                        <a:t>At Targeted or Advanced </a:t>
                      </a:r>
                    </a:p>
                  </a:txBody>
                  <a:tcPr marL="61987" marR="61987" marT="30994" marB="30994"/>
                </a:tc>
                <a:extLst>
                  <a:ext uri="{0D108BD9-81ED-4DB2-BD59-A6C34878D82A}">
                    <a16:rowId xmlns:a16="http://schemas.microsoft.com/office/drawing/2014/main" val="1578526179"/>
                  </a:ext>
                </a:extLst>
              </a:tr>
              <a:tr h="458707">
                <a:tc>
                  <a:txBody>
                    <a:bodyPr/>
                    <a:lstStyle/>
                    <a:p>
                      <a:r>
                        <a:rPr lang="en-US" sz="1200"/>
                        <a:t>Three </a:t>
                      </a:r>
                    </a:p>
                    <a:p>
                      <a:endParaRPr lang="en-US" sz="1200"/>
                    </a:p>
                  </a:txBody>
                  <a:tcPr marL="61987" marR="61987" marT="30994" marB="30994"/>
                </a:tc>
                <a:tc>
                  <a:txBody>
                    <a:bodyPr/>
                    <a:lstStyle/>
                    <a:p>
                      <a:r>
                        <a:rPr lang="en-US" sz="1200"/>
                        <a:t>ELA</a:t>
                      </a:r>
                    </a:p>
                    <a:p>
                      <a:r>
                        <a:rPr lang="en-US" sz="1200"/>
                        <a:t>Math </a:t>
                      </a:r>
                    </a:p>
                  </a:txBody>
                  <a:tcPr marL="61987" marR="61987" marT="30994" marB="30994"/>
                </a:tc>
                <a:tc>
                  <a:txBody>
                    <a:bodyPr/>
                    <a:lstStyle/>
                    <a:p>
                      <a:r>
                        <a:rPr lang="en-US" sz="1200" dirty="0"/>
                        <a:t>12</a:t>
                      </a:r>
                    </a:p>
                    <a:p>
                      <a:r>
                        <a:rPr lang="en-US" sz="1200" dirty="0"/>
                        <a:t>12</a:t>
                      </a:r>
                    </a:p>
                  </a:txBody>
                  <a:tcPr marL="61987" marR="61987" marT="30994" marB="30994"/>
                </a:tc>
                <a:tc>
                  <a:txBody>
                    <a:bodyPr/>
                    <a:lstStyle/>
                    <a:p>
                      <a:r>
                        <a:rPr lang="en-US" sz="1200" dirty="0"/>
                        <a:t>5</a:t>
                      </a:r>
                    </a:p>
                    <a:p>
                      <a:r>
                        <a:rPr lang="en-US" sz="1200" dirty="0"/>
                        <a:t>5</a:t>
                      </a:r>
                    </a:p>
                  </a:txBody>
                  <a:tcPr marL="61987" marR="61987" marT="30994" marB="30994"/>
                </a:tc>
                <a:tc>
                  <a:txBody>
                    <a:bodyPr/>
                    <a:lstStyle/>
                    <a:p>
                      <a:r>
                        <a:rPr lang="en-US" sz="1200" dirty="0"/>
                        <a:t>1</a:t>
                      </a:r>
                    </a:p>
                    <a:p>
                      <a:r>
                        <a:rPr lang="en-US" sz="1200" dirty="0"/>
                        <a:t>1</a:t>
                      </a:r>
                    </a:p>
                  </a:txBody>
                  <a:tcPr marL="61987" marR="61987" marT="30994" marB="30994"/>
                </a:tc>
                <a:tc>
                  <a:txBody>
                    <a:bodyPr/>
                    <a:lstStyle/>
                    <a:p>
                      <a:r>
                        <a:rPr lang="en-US" sz="1200" dirty="0"/>
                        <a:t>5</a:t>
                      </a:r>
                    </a:p>
                    <a:p>
                      <a:r>
                        <a:rPr lang="en-US" sz="1200" dirty="0"/>
                        <a:t>1</a:t>
                      </a:r>
                    </a:p>
                  </a:txBody>
                  <a:tcPr marL="61987" marR="61987" marT="30994" marB="30994"/>
                </a:tc>
                <a:tc>
                  <a:txBody>
                    <a:bodyPr/>
                    <a:lstStyle/>
                    <a:p>
                      <a:r>
                        <a:rPr lang="en-US" sz="1200" dirty="0"/>
                        <a:t>1</a:t>
                      </a:r>
                    </a:p>
                    <a:p>
                      <a:r>
                        <a:rPr lang="en-US" sz="1200" dirty="0"/>
                        <a:t>5</a:t>
                      </a:r>
                    </a:p>
                  </a:txBody>
                  <a:tcPr marL="61987" marR="61987" marT="30994" marB="30994"/>
                </a:tc>
                <a:tc>
                  <a:txBody>
                    <a:bodyPr/>
                    <a:lstStyle/>
                    <a:p>
                      <a:r>
                        <a:rPr lang="en-US" sz="1200"/>
                        <a:t>50%</a:t>
                      </a:r>
                    </a:p>
                    <a:p>
                      <a:r>
                        <a:rPr lang="en-US" sz="1200"/>
                        <a:t>50%</a:t>
                      </a:r>
                    </a:p>
                  </a:txBody>
                  <a:tcPr marL="61987" marR="61987" marT="30994" marB="30994"/>
                </a:tc>
                <a:extLst>
                  <a:ext uri="{0D108BD9-81ED-4DB2-BD59-A6C34878D82A}">
                    <a16:rowId xmlns:a16="http://schemas.microsoft.com/office/drawing/2014/main" val="3843449753"/>
                  </a:ext>
                </a:extLst>
              </a:tr>
              <a:tr h="458707">
                <a:tc>
                  <a:txBody>
                    <a:bodyPr/>
                    <a:lstStyle/>
                    <a:p>
                      <a:r>
                        <a:rPr lang="en-US" sz="1200"/>
                        <a:t>Four </a:t>
                      </a:r>
                    </a:p>
                  </a:txBody>
                  <a:tcPr marL="61987" marR="61987" marT="30994" marB="30994"/>
                </a:tc>
                <a:tc>
                  <a:txBody>
                    <a:bodyPr/>
                    <a:lstStyle/>
                    <a:p>
                      <a:r>
                        <a:rPr lang="en-US" sz="1200"/>
                        <a:t>ELA</a:t>
                      </a:r>
                    </a:p>
                    <a:p>
                      <a:r>
                        <a:rPr lang="en-US" sz="1200"/>
                        <a:t>Math </a:t>
                      </a:r>
                    </a:p>
                  </a:txBody>
                  <a:tcPr marL="61987" marR="61987" marT="30994" marB="30994"/>
                </a:tc>
                <a:tc>
                  <a:txBody>
                    <a:bodyPr/>
                    <a:lstStyle/>
                    <a:p>
                      <a:r>
                        <a:rPr lang="en-US" sz="1200" dirty="0"/>
                        <a:t>6</a:t>
                      </a:r>
                    </a:p>
                    <a:p>
                      <a:r>
                        <a:rPr lang="en-US" sz="1200" dirty="0"/>
                        <a:t>6</a:t>
                      </a:r>
                    </a:p>
                  </a:txBody>
                  <a:tcPr marL="61987" marR="61987" marT="30994" marB="30994"/>
                </a:tc>
                <a:tc>
                  <a:txBody>
                    <a:bodyPr/>
                    <a:lstStyle/>
                    <a:p>
                      <a:r>
                        <a:rPr lang="en-US" sz="1200" dirty="0"/>
                        <a:t>3</a:t>
                      </a:r>
                    </a:p>
                    <a:p>
                      <a:r>
                        <a:rPr lang="en-US" sz="1200" dirty="0"/>
                        <a:t>3</a:t>
                      </a:r>
                    </a:p>
                  </a:txBody>
                  <a:tcPr marL="61987" marR="61987" marT="30994" marB="30994"/>
                </a:tc>
                <a:tc>
                  <a:txBody>
                    <a:bodyPr/>
                    <a:lstStyle/>
                    <a:p>
                      <a:r>
                        <a:rPr lang="en-US" sz="1200" dirty="0"/>
                        <a:t>2</a:t>
                      </a:r>
                    </a:p>
                    <a:p>
                      <a:r>
                        <a:rPr lang="en-US" sz="1200" dirty="0"/>
                        <a:t>0</a:t>
                      </a:r>
                    </a:p>
                  </a:txBody>
                  <a:tcPr marL="61987" marR="61987" marT="30994" marB="30994"/>
                </a:tc>
                <a:tc>
                  <a:txBody>
                    <a:bodyPr/>
                    <a:lstStyle/>
                    <a:p>
                      <a:r>
                        <a:rPr lang="en-US" sz="1200" dirty="0"/>
                        <a:t>1</a:t>
                      </a:r>
                    </a:p>
                    <a:p>
                      <a:r>
                        <a:rPr lang="en-US" sz="1200" dirty="0"/>
                        <a:t>1</a:t>
                      </a:r>
                    </a:p>
                  </a:txBody>
                  <a:tcPr marL="61987" marR="61987" marT="30994" marB="30994"/>
                </a:tc>
                <a:tc>
                  <a:txBody>
                    <a:bodyPr/>
                    <a:lstStyle/>
                    <a:p>
                      <a:r>
                        <a:rPr lang="en-US" sz="1200" dirty="0"/>
                        <a:t>0</a:t>
                      </a:r>
                    </a:p>
                    <a:p>
                      <a:r>
                        <a:rPr lang="en-US" sz="1200" dirty="0"/>
                        <a:t>2</a:t>
                      </a:r>
                    </a:p>
                  </a:txBody>
                  <a:tcPr marL="61987" marR="61987" marT="30994" marB="30994"/>
                </a:tc>
                <a:tc>
                  <a:txBody>
                    <a:bodyPr/>
                    <a:lstStyle/>
                    <a:p>
                      <a:r>
                        <a:rPr lang="en-US" sz="1200" dirty="0"/>
                        <a:t>17%</a:t>
                      </a:r>
                    </a:p>
                    <a:p>
                      <a:r>
                        <a:rPr lang="en-US" sz="1200" dirty="0"/>
                        <a:t>50%</a:t>
                      </a:r>
                    </a:p>
                  </a:txBody>
                  <a:tcPr marL="61987" marR="61987" marT="30994" marB="30994"/>
                </a:tc>
                <a:extLst>
                  <a:ext uri="{0D108BD9-81ED-4DB2-BD59-A6C34878D82A}">
                    <a16:rowId xmlns:a16="http://schemas.microsoft.com/office/drawing/2014/main" val="2359868126"/>
                  </a:ext>
                </a:extLst>
              </a:tr>
              <a:tr h="644670">
                <a:tc>
                  <a:txBody>
                    <a:bodyPr/>
                    <a:lstStyle/>
                    <a:p>
                      <a:r>
                        <a:rPr lang="en-US" sz="1200"/>
                        <a:t>Five </a:t>
                      </a:r>
                    </a:p>
                  </a:txBody>
                  <a:tcPr marL="61987" marR="61987" marT="30994" marB="30994"/>
                </a:tc>
                <a:tc>
                  <a:txBody>
                    <a:bodyPr/>
                    <a:lstStyle/>
                    <a:p>
                      <a:r>
                        <a:rPr lang="en-US" sz="1200"/>
                        <a:t>ELA</a:t>
                      </a:r>
                    </a:p>
                    <a:p>
                      <a:r>
                        <a:rPr lang="en-US" sz="1200"/>
                        <a:t>Math </a:t>
                      </a:r>
                    </a:p>
                    <a:p>
                      <a:r>
                        <a:rPr lang="en-US" sz="1200"/>
                        <a:t>Science</a:t>
                      </a:r>
                    </a:p>
                  </a:txBody>
                  <a:tcPr marL="61987" marR="61987" marT="30994" marB="30994"/>
                </a:tc>
                <a:tc>
                  <a:txBody>
                    <a:bodyPr/>
                    <a:lstStyle/>
                    <a:p>
                      <a:r>
                        <a:rPr lang="en-US" sz="1200" dirty="0"/>
                        <a:t>4</a:t>
                      </a:r>
                    </a:p>
                    <a:p>
                      <a:r>
                        <a:rPr lang="en-US" sz="1200" dirty="0"/>
                        <a:t>4</a:t>
                      </a:r>
                    </a:p>
                    <a:p>
                      <a:r>
                        <a:rPr lang="en-US" sz="1200" dirty="0"/>
                        <a:t>4</a:t>
                      </a:r>
                    </a:p>
                  </a:txBody>
                  <a:tcPr marL="61987" marR="61987" marT="30994" marB="30994"/>
                </a:tc>
                <a:tc>
                  <a:txBody>
                    <a:bodyPr/>
                    <a:lstStyle/>
                    <a:p>
                      <a:r>
                        <a:rPr lang="en-US" sz="1200" dirty="0"/>
                        <a:t>1</a:t>
                      </a:r>
                    </a:p>
                    <a:p>
                      <a:r>
                        <a:rPr lang="en-US" sz="1200" dirty="0"/>
                        <a:t>2</a:t>
                      </a:r>
                    </a:p>
                    <a:p>
                      <a:r>
                        <a:rPr lang="en-US" sz="1200" dirty="0"/>
                        <a:t>2</a:t>
                      </a:r>
                    </a:p>
                  </a:txBody>
                  <a:tcPr marL="61987" marR="61987" marT="30994" marB="30994"/>
                </a:tc>
                <a:tc>
                  <a:txBody>
                    <a:bodyPr/>
                    <a:lstStyle/>
                    <a:p>
                      <a:r>
                        <a:rPr lang="en-US" sz="1200" dirty="0"/>
                        <a:t>1</a:t>
                      </a:r>
                    </a:p>
                    <a:p>
                      <a:r>
                        <a:rPr lang="en-US" sz="1200" dirty="0"/>
                        <a:t>0</a:t>
                      </a:r>
                    </a:p>
                    <a:p>
                      <a:r>
                        <a:rPr lang="en-US" sz="1200" dirty="0"/>
                        <a:t>2</a:t>
                      </a:r>
                    </a:p>
                  </a:txBody>
                  <a:tcPr marL="61987" marR="61987" marT="30994" marB="30994"/>
                </a:tc>
                <a:tc>
                  <a:txBody>
                    <a:bodyPr/>
                    <a:lstStyle/>
                    <a:p>
                      <a:r>
                        <a:rPr lang="en-US" sz="1200" dirty="0"/>
                        <a:t>2</a:t>
                      </a:r>
                    </a:p>
                    <a:p>
                      <a:r>
                        <a:rPr lang="en-US" sz="1200" dirty="0"/>
                        <a:t>0</a:t>
                      </a:r>
                    </a:p>
                    <a:p>
                      <a:r>
                        <a:rPr lang="en-US" sz="1200" dirty="0"/>
                        <a:t>0</a:t>
                      </a:r>
                    </a:p>
                  </a:txBody>
                  <a:tcPr marL="61987" marR="61987" marT="30994" marB="30994"/>
                </a:tc>
                <a:tc>
                  <a:txBody>
                    <a:bodyPr/>
                    <a:lstStyle/>
                    <a:p>
                      <a:r>
                        <a:rPr lang="en-US" sz="1200" dirty="0"/>
                        <a:t>0</a:t>
                      </a:r>
                    </a:p>
                    <a:p>
                      <a:r>
                        <a:rPr lang="en-US" sz="1200" dirty="0"/>
                        <a:t>2</a:t>
                      </a:r>
                    </a:p>
                    <a:p>
                      <a:r>
                        <a:rPr lang="en-US" sz="1200" dirty="0"/>
                        <a:t>0</a:t>
                      </a:r>
                    </a:p>
                  </a:txBody>
                  <a:tcPr marL="61987" marR="61987" marT="30994" marB="30994"/>
                </a:tc>
                <a:tc>
                  <a:txBody>
                    <a:bodyPr/>
                    <a:lstStyle/>
                    <a:p>
                      <a:r>
                        <a:rPr lang="en-US" sz="1200" dirty="0"/>
                        <a:t>50%</a:t>
                      </a:r>
                    </a:p>
                    <a:p>
                      <a:r>
                        <a:rPr lang="en-US" sz="1200" dirty="0"/>
                        <a:t>50%</a:t>
                      </a:r>
                    </a:p>
                    <a:p>
                      <a:r>
                        <a:rPr lang="en-US" sz="1200" dirty="0"/>
                        <a:t>0%</a:t>
                      </a:r>
                    </a:p>
                  </a:txBody>
                  <a:tcPr marL="61987" marR="61987" marT="30994" marB="30994"/>
                </a:tc>
                <a:extLst>
                  <a:ext uri="{0D108BD9-81ED-4DB2-BD59-A6C34878D82A}">
                    <a16:rowId xmlns:a16="http://schemas.microsoft.com/office/drawing/2014/main" val="2543061607"/>
                  </a:ext>
                </a:extLst>
              </a:tr>
              <a:tr h="458707">
                <a:tc>
                  <a:txBody>
                    <a:bodyPr/>
                    <a:lstStyle/>
                    <a:p>
                      <a:r>
                        <a:rPr lang="en-US" sz="1200"/>
                        <a:t>Six </a:t>
                      </a:r>
                    </a:p>
                  </a:txBody>
                  <a:tcPr marL="61987" marR="61987" marT="30994" marB="30994"/>
                </a:tc>
                <a:tc>
                  <a:txBody>
                    <a:bodyPr/>
                    <a:lstStyle/>
                    <a:p>
                      <a:r>
                        <a:rPr lang="en-US" sz="1200"/>
                        <a:t>ELA</a:t>
                      </a:r>
                    </a:p>
                    <a:p>
                      <a:r>
                        <a:rPr lang="en-US" sz="1200"/>
                        <a:t>Math </a:t>
                      </a:r>
                    </a:p>
                  </a:txBody>
                  <a:tcPr marL="61987" marR="61987" marT="30994" marB="30994"/>
                </a:tc>
                <a:tc>
                  <a:txBody>
                    <a:bodyPr/>
                    <a:lstStyle/>
                    <a:p>
                      <a:r>
                        <a:rPr lang="en-US" sz="1200" dirty="0"/>
                        <a:t>4</a:t>
                      </a:r>
                    </a:p>
                    <a:p>
                      <a:r>
                        <a:rPr lang="en-US" sz="1200" dirty="0"/>
                        <a:t>5</a:t>
                      </a:r>
                    </a:p>
                  </a:txBody>
                  <a:tcPr marL="61987" marR="61987" marT="30994" marB="30994"/>
                </a:tc>
                <a:tc>
                  <a:txBody>
                    <a:bodyPr/>
                    <a:lstStyle/>
                    <a:p>
                      <a:r>
                        <a:rPr lang="en-US" sz="1200" dirty="0"/>
                        <a:t>0</a:t>
                      </a:r>
                    </a:p>
                    <a:p>
                      <a:r>
                        <a:rPr lang="en-US" sz="1200" dirty="0"/>
                        <a:t>2</a:t>
                      </a:r>
                    </a:p>
                  </a:txBody>
                  <a:tcPr marL="61987" marR="61987" marT="30994" marB="30994"/>
                </a:tc>
                <a:tc>
                  <a:txBody>
                    <a:bodyPr/>
                    <a:lstStyle/>
                    <a:p>
                      <a:r>
                        <a:rPr lang="en-US" sz="1200" dirty="0"/>
                        <a:t>1</a:t>
                      </a:r>
                    </a:p>
                    <a:p>
                      <a:r>
                        <a:rPr lang="en-US" sz="1200" dirty="0"/>
                        <a:t>0</a:t>
                      </a:r>
                    </a:p>
                  </a:txBody>
                  <a:tcPr marL="61987" marR="61987" marT="30994" marB="30994"/>
                </a:tc>
                <a:tc>
                  <a:txBody>
                    <a:bodyPr/>
                    <a:lstStyle/>
                    <a:p>
                      <a:r>
                        <a:rPr lang="en-US" sz="1200" dirty="0"/>
                        <a:t>2</a:t>
                      </a:r>
                    </a:p>
                    <a:p>
                      <a:r>
                        <a:rPr lang="en-US" sz="1200" dirty="0"/>
                        <a:t>1</a:t>
                      </a:r>
                    </a:p>
                  </a:txBody>
                  <a:tcPr marL="61987" marR="61987" marT="30994" marB="30994"/>
                </a:tc>
                <a:tc>
                  <a:txBody>
                    <a:bodyPr/>
                    <a:lstStyle/>
                    <a:p>
                      <a:r>
                        <a:rPr lang="en-US" sz="1200" dirty="0"/>
                        <a:t>1</a:t>
                      </a:r>
                    </a:p>
                    <a:p>
                      <a:r>
                        <a:rPr lang="en-US" sz="1200" dirty="0"/>
                        <a:t>2</a:t>
                      </a:r>
                    </a:p>
                  </a:txBody>
                  <a:tcPr marL="61987" marR="61987" marT="30994" marB="30994"/>
                </a:tc>
                <a:tc>
                  <a:txBody>
                    <a:bodyPr/>
                    <a:lstStyle/>
                    <a:p>
                      <a:r>
                        <a:rPr lang="en-US" sz="1200" dirty="0"/>
                        <a:t>75%</a:t>
                      </a:r>
                    </a:p>
                    <a:p>
                      <a:r>
                        <a:rPr lang="en-US" sz="1200" dirty="0"/>
                        <a:t>60%</a:t>
                      </a:r>
                    </a:p>
                  </a:txBody>
                  <a:tcPr marL="61987" marR="61987" marT="30994" marB="30994"/>
                </a:tc>
                <a:extLst>
                  <a:ext uri="{0D108BD9-81ED-4DB2-BD59-A6C34878D82A}">
                    <a16:rowId xmlns:a16="http://schemas.microsoft.com/office/drawing/2014/main" val="1906646757"/>
                  </a:ext>
                </a:extLst>
              </a:tr>
            </a:tbl>
          </a:graphicData>
        </a:graphic>
      </p:graphicFrame>
    </p:spTree>
    <p:extLst>
      <p:ext uri="{BB962C8B-B14F-4D97-AF65-F5344CB8AC3E}">
        <p14:creationId xmlns:p14="http://schemas.microsoft.com/office/powerpoint/2010/main" val="161106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97E0C1EE-2F3D-4FFD-B9ED-7CE95CE5788F}"/>
              </a:ext>
            </a:extLst>
          </p:cNvPr>
          <p:cNvSpPr>
            <a:spLocks noGrp="1"/>
          </p:cNvSpPr>
          <p:nvPr>
            <p:ph type="title"/>
          </p:nvPr>
        </p:nvSpPr>
        <p:spPr>
          <a:xfrm>
            <a:off x="1295402" y="982132"/>
            <a:ext cx="9601196" cy="1303867"/>
          </a:xfrm>
        </p:spPr>
        <p:txBody>
          <a:bodyPr>
            <a:normAutofit fontScale="90000"/>
          </a:bodyPr>
          <a:lstStyle/>
          <a:p>
            <a:r>
              <a:rPr lang="en-US" dirty="0">
                <a:solidFill>
                  <a:srgbClr val="262626"/>
                </a:solidFill>
              </a:rPr>
              <a:t>District Assessment Results</a:t>
            </a:r>
            <a:br>
              <a:rPr lang="en-US" dirty="0">
                <a:solidFill>
                  <a:srgbClr val="262626"/>
                </a:solidFill>
              </a:rPr>
            </a:br>
            <a:r>
              <a:rPr lang="en-US" dirty="0">
                <a:solidFill>
                  <a:srgbClr val="262626"/>
                </a:solidFill>
              </a:rPr>
              <a:t>Total of 47 Students Tested District Wide </a:t>
            </a:r>
          </a:p>
        </p:txBody>
      </p:sp>
      <p:graphicFrame>
        <p:nvGraphicFramePr>
          <p:cNvPr id="5" name="Table 5">
            <a:extLst>
              <a:ext uri="{FF2B5EF4-FFF2-40B4-BE49-F238E27FC236}">
                <a16:creationId xmlns:a16="http://schemas.microsoft.com/office/drawing/2014/main" id="{7B605D50-CA0C-41B2-97EA-8F9783AC402E}"/>
              </a:ext>
            </a:extLst>
          </p:cNvPr>
          <p:cNvGraphicFramePr>
            <a:graphicFrameLocks noGrp="1"/>
          </p:cNvGraphicFramePr>
          <p:nvPr>
            <p:ph idx="1"/>
            <p:extLst>
              <p:ext uri="{D42A27DB-BD31-4B8C-83A1-F6EECF244321}">
                <p14:modId xmlns:p14="http://schemas.microsoft.com/office/powerpoint/2010/main" val="1962128618"/>
              </p:ext>
            </p:extLst>
          </p:nvPr>
        </p:nvGraphicFramePr>
        <p:xfrm>
          <a:off x="1533779" y="2675822"/>
          <a:ext cx="9124446" cy="3181376"/>
        </p:xfrm>
        <a:graphic>
          <a:graphicData uri="http://schemas.openxmlformats.org/drawingml/2006/table">
            <a:tbl>
              <a:tblPr firstRow="1" bandRow="1">
                <a:tableStyleId>{82D70C84-F0ED-42BB-87A5-4AEC51148AE0}</a:tableStyleId>
              </a:tblPr>
              <a:tblGrid>
                <a:gridCol w="875162">
                  <a:extLst>
                    <a:ext uri="{9D8B030D-6E8A-4147-A177-3AD203B41FA5}">
                      <a16:colId xmlns:a16="http://schemas.microsoft.com/office/drawing/2014/main" val="1426946719"/>
                    </a:ext>
                  </a:extLst>
                </a:gridCol>
                <a:gridCol w="973287">
                  <a:extLst>
                    <a:ext uri="{9D8B030D-6E8A-4147-A177-3AD203B41FA5}">
                      <a16:colId xmlns:a16="http://schemas.microsoft.com/office/drawing/2014/main" val="1550753358"/>
                    </a:ext>
                  </a:extLst>
                </a:gridCol>
                <a:gridCol w="1763102">
                  <a:extLst>
                    <a:ext uri="{9D8B030D-6E8A-4147-A177-3AD203B41FA5}">
                      <a16:colId xmlns:a16="http://schemas.microsoft.com/office/drawing/2014/main" val="1283324869"/>
                    </a:ext>
                  </a:extLst>
                </a:gridCol>
                <a:gridCol w="972081">
                  <a:extLst>
                    <a:ext uri="{9D8B030D-6E8A-4147-A177-3AD203B41FA5}">
                      <a16:colId xmlns:a16="http://schemas.microsoft.com/office/drawing/2014/main" val="2828781696"/>
                    </a:ext>
                  </a:extLst>
                </a:gridCol>
                <a:gridCol w="1222816">
                  <a:extLst>
                    <a:ext uri="{9D8B030D-6E8A-4147-A177-3AD203B41FA5}">
                      <a16:colId xmlns:a16="http://schemas.microsoft.com/office/drawing/2014/main" val="3600418422"/>
                    </a:ext>
                  </a:extLst>
                </a:gridCol>
                <a:gridCol w="983846">
                  <a:extLst>
                    <a:ext uri="{9D8B030D-6E8A-4147-A177-3AD203B41FA5}">
                      <a16:colId xmlns:a16="http://schemas.microsoft.com/office/drawing/2014/main" val="3513547279"/>
                    </a:ext>
                  </a:extLst>
                </a:gridCol>
                <a:gridCol w="985052">
                  <a:extLst>
                    <a:ext uri="{9D8B030D-6E8A-4147-A177-3AD203B41FA5}">
                      <a16:colId xmlns:a16="http://schemas.microsoft.com/office/drawing/2014/main" val="1766333531"/>
                    </a:ext>
                  </a:extLst>
                </a:gridCol>
                <a:gridCol w="1349100">
                  <a:extLst>
                    <a:ext uri="{9D8B030D-6E8A-4147-A177-3AD203B41FA5}">
                      <a16:colId xmlns:a16="http://schemas.microsoft.com/office/drawing/2014/main" val="2027267436"/>
                    </a:ext>
                  </a:extLst>
                </a:gridCol>
              </a:tblGrid>
              <a:tr h="513814">
                <a:tc>
                  <a:txBody>
                    <a:bodyPr/>
                    <a:lstStyle/>
                    <a:p>
                      <a:r>
                        <a:rPr lang="en-US" sz="1400"/>
                        <a:t>Grade </a:t>
                      </a:r>
                    </a:p>
                  </a:txBody>
                  <a:tcPr marL="69434" marR="69434" marT="34717" marB="34717"/>
                </a:tc>
                <a:tc>
                  <a:txBody>
                    <a:bodyPr/>
                    <a:lstStyle/>
                    <a:p>
                      <a:r>
                        <a:rPr lang="en-US" sz="1400"/>
                        <a:t>Subject(s)</a:t>
                      </a:r>
                    </a:p>
                  </a:txBody>
                  <a:tcPr marL="69434" marR="69434" marT="34717" marB="34717"/>
                </a:tc>
                <a:tc>
                  <a:txBody>
                    <a:bodyPr/>
                    <a:lstStyle/>
                    <a:p>
                      <a:r>
                        <a:rPr lang="en-US" sz="1400"/>
                        <a:t>Number of Students Tested</a:t>
                      </a:r>
                    </a:p>
                  </a:txBody>
                  <a:tcPr marL="69434" marR="69434" marT="34717" marB="34717"/>
                </a:tc>
                <a:tc>
                  <a:txBody>
                    <a:bodyPr/>
                    <a:lstStyle/>
                    <a:p>
                      <a:r>
                        <a:rPr lang="en-US" sz="1400"/>
                        <a:t>Emerging</a:t>
                      </a:r>
                    </a:p>
                  </a:txBody>
                  <a:tcPr marL="69434" marR="69434" marT="34717" marB="34717"/>
                </a:tc>
                <a:tc>
                  <a:txBody>
                    <a:bodyPr/>
                    <a:lstStyle/>
                    <a:p>
                      <a:r>
                        <a:rPr lang="en-US" sz="1400" dirty="0"/>
                        <a:t>Approaching</a:t>
                      </a:r>
                    </a:p>
                    <a:p>
                      <a:r>
                        <a:rPr lang="en-US" sz="1400" dirty="0"/>
                        <a:t>   (Target)</a:t>
                      </a:r>
                    </a:p>
                  </a:txBody>
                  <a:tcPr marL="69434" marR="69434" marT="34717" marB="34717"/>
                </a:tc>
                <a:tc>
                  <a:txBody>
                    <a:bodyPr/>
                    <a:lstStyle/>
                    <a:p>
                      <a:r>
                        <a:rPr lang="en-US" sz="1400"/>
                        <a:t>At-Target</a:t>
                      </a:r>
                    </a:p>
                  </a:txBody>
                  <a:tcPr marL="69434" marR="69434" marT="34717" marB="34717"/>
                </a:tc>
                <a:tc>
                  <a:txBody>
                    <a:bodyPr/>
                    <a:lstStyle/>
                    <a:p>
                      <a:r>
                        <a:rPr lang="en-US" sz="1400"/>
                        <a:t>Advanced</a:t>
                      </a:r>
                    </a:p>
                  </a:txBody>
                  <a:tcPr marL="69434" marR="69434" marT="34717" marB="34717"/>
                </a:tc>
                <a:tc>
                  <a:txBody>
                    <a:bodyPr/>
                    <a:lstStyle/>
                    <a:p>
                      <a:r>
                        <a:rPr lang="en-US" sz="1400"/>
                        <a:t>At Targeted or Advanced </a:t>
                      </a:r>
                    </a:p>
                  </a:txBody>
                  <a:tcPr marL="69434" marR="69434" marT="34717" marB="34717"/>
                </a:tc>
                <a:extLst>
                  <a:ext uri="{0D108BD9-81ED-4DB2-BD59-A6C34878D82A}">
                    <a16:rowId xmlns:a16="http://schemas.microsoft.com/office/drawing/2014/main" val="1578526179"/>
                  </a:ext>
                </a:extLst>
              </a:tr>
              <a:tr h="513814">
                <a:tc>
                  <a:txBody>
                    <a:bodyPr/>
                    <a:lstStyle/>
                    <a:p>
                      <a:r>
                        <a:rPr lang="en-US" sz="1400"/>
                        <a:t>Seven</a:t>
                      </a:r>
                    </a:p>
                    <a:p>
                      <a:endParaRPr lang="en-US" sz="1400"/>
                    </a:p>
                  </a:txBody>
                  <a:tcPr marL="69434" marR="69434" marT="34717" marB="34717"/>
                </a:tc>
                <a:tc>
                  <a:txBody>
                    <a:bodyPr/>
                    <a:lstStyle/>
                    <a:p>
                      <a:r>
                        <a:rPr lang="en-US" sz="1400"/>
                        <a:t>ELA</a:t>
                      </a:r>
                    </a:p>
                    <a:p>
                      <a:r>
                        <a:rPr lang="en-US" sz="1400"/>
                        <a:t>Math </a:t>
                      </a:r>
                    </a:p>
                  </a:txBody>
                  <a:tcPr marL="69434" marR="69434" marT="34717" marB="34717"/>
                </a:tc>
                <a:tc>
                  <a:txBody>
                    <a:bodyPr/>
                    <a:lstStyle/>
                    <a:p>
                      <a:r>
                        <a:rPr lang="en-US" sz="1400" dirty="0"/>
                        <a:t>2</a:t>
                      </a:r>
                    </a:p>
                    <a:p>
                      <a:r>
                        <a:rPr lang="en-US" sz="1400" dirty="0"/>
                        <a:t>2</a:t>
                      </a:r>
                    </a:p>
                  </a:txBody>
                  <a:tcPr marL="69434" marR="69434" marT="34717" marB="34717"/>
                </a:tc>
                <a:tc>
                  <a:txBody>
                    <a:bodyPr/>
                    <a:lstStyle/>
                    <a:p>
                      <a:r>
                        <a:rPr lang="en-US" sz="1400"/>
                        <a:t>1</a:t>
                      </a:r>
                    </a:p>
                    <a:p>
                      <a:r>
                        <a:rPr lang="en-US" sz="1400"/>
                        <a:t>2</a:t>
                      </a:r>
                    </a:p>
                  </a:txBody>
                  <a:tcPr marL="69434" marR="69434" marT="34717" marB="34717"/>
                </a:tc>
                <a:tc>
                  <a:txBody>
                    <a:bodyPr/>
                    <a:lstStyle/>
                    <a:p>
                      <a:r>
                        <a:rPr lang="en-US" sz="1400" dirty="0"/>
                        <a:t>0</a:t>
                      </a:r>
                    </a:p>
                    <a:p>
                      <a:r>
                        <a:rPr lang="en-US" sz="1400" dirty="0"/>
                        <a:t>0</a:t>
                      </a:r>
                    </a:p>
                  </a:txBody>
                  <a:tcPr marL="69434" marR="69434" marT="34717" marB="34717"/>
                </a:tc>
                <a:tc>
                  <a:txBody>
                    <a:bodyPr/>
                    <a:lstStyle/>
                    <a:p>
                      <a:r>
                        <a:rPr lang="en-US" sz="1400" dirty="0"/>
                        <a:t>1</a:t>
                      </a:r>
                    </a:p>
                    <a:p>
                      <a:r>
                        <a:rPr lang="en-US" sz="1400" dirty="0"/>
                        <a:t>0</a:t>
                      </a:r>
                    </a:p>
                  </a:txBody>
                  <a:tcPr marL="69434" marR="69434" marT="34717" marB="34717"/>
                </a:tc>
                <a:tc>
                  <a:txBody>
                    <a:bodyPr/>
                    <a:lstStyle/>
                    <a:p>
                      <a:r>
                        <a:rPr lang="en-US" sz="1400" dirty="0"/>
                        <a:t>0</a:t>
                      </a:r>
                    </a:p>
                    <a:p>
                      <a:r>
                        <a:rPr lang="en-US" sz="1400" dirty="0"/>
                        <a:t>0</a:t>
                      </a:r>
                    </a:p>
                  </a:txBody>
                  <a:tcPr marL="69434" marR="69434" marT="34717" marB="34717"/>
                </a:tc>
                <a:tc>
                  <a:txBody>
                    <a:bodyPr/>
                    <a:lstStyle/>
                    <a:p>
                      <a:r>
                        <a:rPr lang="en-US" sz="1400" dirty="0"/>
                        <a:t>50%</a:t>
                      </a:r>
                    </a:p>
                    <a:p>
                      <a:r>
                        <a:rPr lang="en-US" sz="1400" dirty="0"/>
                        <a:t>0%</a:t>
                      </a:r>
                    </a:p>
                  </a:txBody>
                  <a:tcPr marL="69434" marR="69434" marT="34717" marB="34717"/>
                </a:tc>
                <a:extLst>
                  <a:ext uri="{0D108BD9-81ED-4DB2-BD59-A6C34878D82A}">
                    <a16:rowId xmlns:a16="http://schemas.microsoft.com/office/drawing/2014/main" val="3843449753"/>
                  </a:ext>
                </a:extLst>
              </a:tr>
              <a:tr h="722117">
                <a:tc>
                  <a:txBody>
                    <a:bodyPr/>
                    <a:lstStyle/>
                    <a:p>
                      <a:r>
                        <a:rPr lang="en-US" sz="1400"/>
                        <a:t>Eight</a:t>
                      </a:r>
                    </a:p>
                  </a:txBody>
                  <a:tcPr marL="69434" marR="69434" marT="34717" marB="34717"/>
                </a:tc>
                <a:tc>
                  <a:txBody>
                    <a:bodyPr/>
                    <a:lstStyle/>
                    <a:p>
                      <a:r>
                        <a:rPr lang="en-US" sz="1400"/>
                        <a:t>ELA</a:t>
                      </a:r>
                    </a:p>
                    <a:p>
                      <a:r>
                        <a:rPr lang="en-US" sz="1400"/>
                        <a:t>Math</a:t>
                      </a:r>
                    </a:p>
                    <a:p>
                      <a:r>
                        <a:rPr lang="en-US" sz="1400"/>
                        <a:t>Science </a:t>
                      </a:r>
                    </a:p>
                  </a:txBody>
                  <a:tcPr marL="69434" marR="69434" marT="34717" marB="34717"/>
                </a:tc>
                <a:tc>
                  <a:txBody>
                    <a:bodyPr/>
                    <a:lstStyle/>
                    <a:p>
                      <a:r>
                        <a:rPr lang="en-US" sz="1400" dirty="0"/>
                        <a:t>5</a:t>
                      </a:r>
                    </a:p>
                    <a:p>
                      <a:r>
                        <a:rPr lang="en-US" sz="1400" dirty="0"/>
                        <a:t>5</a:t>
                      </a:r>
                    </a:p>
                    <a:p>
                      <a:r>
                        <a:rPr lang="en-US" sz="1400" dirty="0"/>
                        <a:t>5</a:t>
                      </a:r>
                    </a:p>
                  </a:txBody>
                  <a:tcPr marL="69434" marR="69434" marT="34717" marB="34717"/>
                </a:tc>
                <a:tc>
                  <a:txBody>
                    <a:bodyPr/>
                    <a:lstStyle/>
                    <a:p>
                      <a:r>
                        <a:rPr lang="en-US" sz="1400" dirty="0"/>
                        <a:t>1</a:t>
                      </a:r>
                    </a:p>
                    <a:p>
                      <a:r>
                        <a:rPr lang="en-US" sz="1400" dirty="0"/>
                        <a:t>3</a:t>
                      </a:r>
                    </a:p>
                    <a:p>
                      <a:r>
                        <a:rPr lang="en-US" sz="1400" dirty="0"/>
                        <a:t>4</a:t>
                      </a:r>
                    </a:p>
                  </a:txBody>
                  <a:tcPr marL="69434" marR="69434" marT="34717" marB="34717"/>
                </a:tc>
                <a:tc>
                  <a:txBody>
                    <a:bodyPr/>
                    <a:lstStyle/>
                    <a:p>
                      <a:r>
                        <a:rPr lang="en-US" sz="1400" dirty="0"/>
                        <a:t>3</a:t>
                      </a:r>
                    </a:p>
                    <a:p>
                      <a:r>
                        <a:rPr lang="en-US" sz="1400" dirty="0"/>
                        <a:t>1</a:t>
                      </a:r>
                    </a:p>
                    <a:p>
                      <a:r>
                        <a:rPr lang="en-US" sz="1400" dirty="0"/>
                        <a:t>0</a:t>
                      </a:r>
                    </a:p>
                  </a:txBody>
                  <a:tcPr marL="69434" marR="69434" marT="34717" marB="34717"/>
                </a:tc>
                <a:tc>
                  <a:txBody>
                    <a:bodyPr/>
                    <a:lstStyle/>
                    <a:p>
                      <a:r>
                        <a:rPr lang="en-US" sz="1400" dirty="0"/>
                        <a:t>1</a:t>
                      </a:r>
                    </a:p>
                    <a:p>
                      <a:r>
                        <a:rPr lang="en-US" sz="1400" dirty="0"/>
                        <a:t>1</a:t>
                      </a:r>
                    </a:p>
                    <a:p>
                      <a:r>
                        <a:rPr lang="en-US" sz="1400" dirty="0"/>
                        <a:t>1</a:t>
                      </a:r>
                    </a:p>
                  </a:txBody>
                  <a:tcPr marL="69434" marR="69434" marT="34717" marB="34717"/>
                </a:tc>
                <a:tc>
                  <a:txBody>
                    <a:bodyPr/>
                    <a:lstStyle/>
                    <a:p>
                      <a:r>
                        <a:rPr lang="en-US" sz="1400" dirty="0"/>
                        <a:t>0</a:t>
                      </a:r>
                    </a:p>
                    <a:p>
                      <a:r>
                        <a:rPr lang="en-US" sz="1400" dirty="0"/>
                        <a:t>0</a:t>
                      </a:r>
                    </a:p>
                    <a:p>
                      <a:r>
                        <a:rPr lang="en-US" sz="1400" dirty="0"/>
                        <a:t>0</a:t>
                      </a:r>
                    </a:p>
                  </a:txBody>
                  <a:tcPr marL="69434" marR="69434" marT="34717" marB="34717"/>
                </a:tc>
                <a:tc>
                  <a:txBody>
                    <a:bodyPr/>
                    <a:lstStyle/>
                    <a:p>
                      <a:r>
                        <a:rPr lang="en-US" sz="1400" dirty="0"/>
                        <a:t>20%</a:t>
                      </a:r>
                    </a:p>
                    <a:p>
                      <a:r>
                        <a:rPr lang="en-US" sz="1400" dirty="0"/>
                        <a:t>20%</a:t>
                      </a:r>
                    </a:p>
                    <a:p>
                      <a:r>
                        <a:rPr lang="en-US" sz="1400" dirty="0"/>
                        <a:t>20%</a:t>
                      </a:r>
                    </a:p>
                  </a:txBody>
                  <a:tcPr marL="69434" marR="69434" marT="34717" marB="34717"/>
                </a:tc>
                <a:extLst>
                  <a:ext uri="{0D108BD9-81ED-4DB2-BD59-A6C34878D82A}">
                    <a16:rowId xmlns:a16="http://schemas.microsoft.com/office/drawing/2014/main" val="2359868126"/>
                  </a:ext>
                </a:extLst>
              </a:tr>
              <a:tr h="722117">
                <a:tc>
                  <a:txBody>
                    <a:bodyPr/>
                    <a:lstStyle/>
                    <a:p>
                      <a:r>
                        <a:rPr lang="en-US" sz="1400"/>
                        <a:t>Eleven</a:t>
                      </a:r>
                    </a:p>
                  </a:txBody>
                  <a:tcPr marL="69434" marR="69434" marT="34717" marB="34717"/>
                </a:tc>
                <a:tc>
                  <a:txBody>
                    <a:bodyPr/>
                    <a:lstStyle/>
                    <a:p>
                      <a:r>
                        <a:rPr lang="en-US" sz="1400"/>
                        <a:t>ELA</a:t>
                      </a:r>
                    </a:p>
                    <a:p>
                      <a:r>
                        <a:rPr lang="en-US" sz="1400"/>
                        <a:t>Math </a:t>
                      </a:r>
                    </a:p>
                    <a:p>
                      <a:r>
                        <a:rPr lang="en-US" sz="1400"/>
                        <a:t>Science</a:t>
                      </a:r>
                    </a:p>
                  </a:txBody>
                  <a:tcPr marL="69434" marR="69434" marT="34717" marB="34717"/>
                </a:tc>
                <a:tc>
                  <a:txBody>
                    <a:bodyPr/>
                    <a:lstStyle/>
                    <a:p>
                      <a:r>
                        <a:rPr lang="en-US" sz="1400" dirty="0"/>
                        <a:t>4</a:t>
                      </a:r>
                    </a:p>
                    <a:p>
                      <a:r>
                        <a:rPr lang="en-US" sz="1400" dirty="0"/>
                        <a:t>4</a:t>
                      </a:r>
                    </a:p>
                    <a:p>
                      <a:r>
                        <a:rPr lang="en-US" sz="1400" dirty="0"/>
                        <a:t>4</a:t>
                      </a:r>
                    </a:p>
                  </a:txBody>
                  <a:tcPr marL="69434" marR="69434" marT="34717" marB="34717"/>
                </a:tc>
                <a:tc>
                  <a:txBody>
                    <a:bodyPr/>
                    <a:lstStyle/>
                    <a:p>
                      <a:r>
                        <a:rPr lang="en-US" sz="1400" dirty="0"/>
                        <a:t>1</a:t>
                      </a:r>
                    </a:p>
                    <a:p>
                      <a:r>
                        <a:rPr lang="en-US" sz="1400" dirty="0"/>
                        <a:t>2</a:t>
                      </a:r>
                    </a:p>
                    <a:p>
                      <a:r>
                        <a:rPr lang="en-US" sz="1400" dirty="0"/>
                        <a:t>3</a:t>
                      </a:r>
                    </a:p>
                  </a:txBody>
                  <a:tcPr marL="69434" marR="69434" marT="34717" marB="34717"/>
                </a:tc>
                <a:tc>
                  <a:txBody>
                    <a:bodyPr/>
                    <a:lstStyle/>
                    <a:p>
                      <a:r>
                        <a:rPr lang="en-US" sz="1400" dirty="0"/>
                        <a:t>2</a:t>
                      </a:r>
                    </a:p>
                    <a:p>
                      <a:r>
                        <a:rPr lang="en-US" sz="1400" dirty="0"/>
                        <a:t>1</a:t>
                      </a:r>
                    </a:p>
                    <a:p>
                      <a:r>
                        <a:rPr lang="en-US" sz="1400" dirty="0"/>
                        <a:t>0</a:t>
                      </a:r>
                    </a:p>
                  </a:txBody>
                  <a:tcPr marL="69434" marR="69434" marT="34717" marB="34717"/>
                </a:tc>
                <a:tc>
                  <a:txBody>
                    <a:bodyPr/>
                    <a:lstStyle/>
                    <a:p>
                      <a:r>
                        <a:rPr lang="en-US" sz="1400" dirty="0"/>
                        <a:t>0</a:t>
                      </a:r>
                    </a:p>
                    <a:p>
                      <a:r>
                        <a:rPr lang="en-US" sz="1400" dirty="0"/>
                        <a:t>1</a:t>
                      </a:r>
                    </a:p>
                    <a:p>
                      <a:r>
                        <a:rPr lang="en-US" sz="1400" dirty="0"/>
                        <a:t>1</a:t>
                      </a:r>
                    </a:p>
                  </a:txBody>
                  <a:tcPr marL="69434" marR="69434" marT="34717" marB="34717"/>
                </a:tc>
                <a:tc>
                  <a:txBody>
                    <a:bodyPr/>
                    <a:lstStyle/>
                    <a:p>
                      <a:r>
                        <a:rPr lang="en-US" sz="1400" dirty="0"/>
                        <a:t>1</a:t>
                      </a:r>
                    </a:p>
                    <a:p>
                      <a:r>
                        <a:rPr lang="en-US" sz="1400" dirty="0"/>
                        <a:t>0</a:t>
                      </a:r>
                    </a:p>
                    <a:p>
                      <a:r>
                        <a:rPr lang="en-US" sz="1400" dirty="0"/>
                        <a:t>0</a:t>
                      </a:r>
                    </a:p>
                  </a:txBody>
                  <a:tcPr marL="69434" marR="69434" marT="34717" marB="34717"/>
                </a:tc>
                <a:tc>
                  <a:txBody>
                    <a:bodyPr/>
                    <a:lstStyle/>
                    <a:p>
                      <a:r>
                        <a:rPr lang="en-US" sz="1400" dirty="0"/>
                        <a:t>25%</a:t>
                      </a:r>
                    </a:p>
                    <a:p>
                      <a:r>
                        <a:rPr lang="en-US" sz="1400" dirty="0"/>
                        <a:t>25%</a:t>
                      </a:r>
                    </a:p>
                    <a:p>
                      <a:r>
                        <a:rPr lang="en-US" sz="1400" dirty="0"/>
                        <a:t>25%</a:t>
                      </a:r>
                    </a:p>
                  </a:txBody>
                  <a:tcPr marL="69434" marR="69434" marT="34717" marB="34717"/>
                </a:tc>
                <a:extLst>
                  <a:ext uri="{0D108BD9-81ED-4DB2-BD59-A6C34878D82A}">
                    <a16:rowId xmlns:a16="http://schemas.microsoft.com/office/drawing/2014/main" val="2543061607"/>
                  </a:ext>
                </a:extLst>
              </a:tr>
              <a:tr h="513814">
                <a:tc>
                  <a:txBody>
                    <a:bodyPr/>
                    <a:lstStyle/>
                    <a:p>
                      <a:r>
                        <a:rPr lang="en-US" sz="1400"/>
                        <a:t>Twelve</a:t>
                      </a:r>
                    </a:p>
                  </a:txBody>
                  <a:tcPr marL="69434" marR="69434" marT="34717" marB="34717"/>
                </a:tc>
                <a:tc>
                  <a:txBody>
                    <a:bodyPr/>
                    <a:lstStyle/>
                    <a:p>
                      <a:r>
                        <a:rPr lang="en-US" sz="1400" dirty="0"/>
                        <a:t>ELA</a:t>
                      </a:r>
                    </a:p>
                    <a:p>
                      <a:r>
                        <a:rPr lang="en-US" sz="1400" dirty="0"/>
                        <a:t>Math </a:t>
                      </a:r>
                    </a:p>
                    <a:p>
                      <a:r>
                        <a:rPr lang="en-US" sz="1400" dirty="0"/>
                        <a:t>Science </a:t>
                      </a:r>
                    </a:p>
                  </a:txBody>
                  <a:tcPr marL="69434" marR="69434" marT="34717" marB="34717"/>
                </a:tc>
                <a:tc>
                  <a:txBody>
                    <a:bodyPr/>
                    <a:lstStyle/>
                    <a:p>
                      <a:r>
                        <a:rPr lang="en-US" sz="1400" dirty="0"/>
                        <a:t>9</a:t>
                      </a:r>
                    </a:p>
                    <a:p>
                      <a:r>
                        <a:rPr lang="en-US" sz="1400" dirty="0"/>
                        <a:t>9</a:t>
                      </a:r>
                    </a:p>
                    <a:p>
                      <a:r>
                        <a:rPr lang="en-US" sz="1400" dirty="0"/>
                        <a:t>9</a:t>
                      </a:r>
                    </a:p>
                  </a:txBody>
                  <a:tcPr marL="69434" marR="69434" marT="34717" marB="34717"/>
                </a:tc>
                <a:tc>
                  <a:txBody>
                    <a:bodyPr/>
                    <a:lstStyle/>
                    <a:p>
                      <a:r>
                        <a:rPr lang="en-US" sz="1400" dirty="0"/>
                        <a:t>2</a:t>
                      </a:r>
                    </a:p>
                    <a:p>
                      <a:r>
                        <a:rPr lang="en-US" sz="1400" dirty="0"/>
                        <a:t>4</a:t>
                      </a:r>
                    </a:p>
                    <a:p>
                      <a:r>
                        <a:rPr lang="en-US" sz="1400" dirty="0"/>
                        <a:t>5</a:t>
                      </a:r>
                    </a:p>
                  </a:txBody>
                  <a:tcPr marL="69434" marR="69434" marT="34717" marB="34717"/>
                </a:tc>
                <a:tc>
                  <a:txBody>
                    <a:bodyPr/>
                    <a:lstStyle/>
                    <a:p>
                      <a:r>
                        <a:rPr lang="en-US" sz="1400" dirty="0"/>
                        <a:t>1</a:t>
                      </a:r>
                    </a:p>
                    <a:p>
                      <a:r>
                        <a:rPr lang="en-US" sz="1400" dirty="0"/>
                        <a:t>3</a:t>
                      </a:r>
                    </a:p>
                    <a:p>
                      <a:r>
                        <a:rPr lang="en-US" sz="1400" dirty="0"/>
                        <a:t>3</a:t>
                      </a:r>
                    </a:p>
                  </a:txBody>
                  <a:tcPr marL="69434" marR="69434" marT="34717" marB="34717"/>
                </a:tc>
                <a:tc>
                  <a:txBody>
                    <a:bodyPr/>
                    <a:lstStyle/>
                    <a:p>
                      <a:r>
                        <a:rPr lang="en-US" sz="1400" dirty="0"/>
                        <a:t>6</a:t>
                      </a:r>
                    </a:p>
                    <a:p>
                      <a:r>
                        <a:rPr lang="en-US" sz="1400" dirty="0"/>
                        <a:t>2</a:t>
                      </a:r>
                    </a:p>
                    <a:p>
                      <a:r>
                        <a:rPr lang="en-US" sz="1400" dirty="0"/>
                        <a:t>1</a:t>
                      </a:r>
                    </a:p>
                  </a:txBody>
                  <a:tcPr marL="69434" marR="69434" marT="34717" marB="34717"/>
                </a:tc>
                <a:tc>
                  <a:txBody>
                    <a:bodyPr/>
                    <a:lstStyle/>
                    <a:p>
                      <a:r>
                        <a:rPr lang="en-US" sz="1400" dirty="0"/>
                        <a:t>0</a:t>
                      </a:r>
                    </a:p>
                    <a:p>
                      <a:r>
                        <a:rPr lang="en-US" sz="1400" dirty="0"/>
                        <a:t>0</a:t>
                      </a:r>
                    </a:p>
                    <a:p>
                      <a:r>
                        <a:rPr lang="en-US" sz="1400" dirty="0"/>
                        <a:t>0</a:t>
                      </a:r>
                    </a:p>
                  </a:txBody>
                  <a:tcPr marL="69434" marR="69434" marT="34717" marB="34717"/>
                </a:tc>
                <a:tc>
                  <a:txBody>
                    <a:bodyPr/>
                    <a:lstStyle/>
                    <a:p>
                      <a:r>
                        <a:rPr lang="en-US" sz="1400" dirty="0"/>
                        <a:t>67%</a:t>
                      </a:r>
                    </a:p>
                    <a:p>
                      <a:r>
                        <a:rPr lang="en-US" sz="1400" dirty="0"/>
                        <a:t>67%</a:t>
                      </a:r>
                    </a:p>
                    <a:p>
                      <a:r>
                        <a:rPr lang="en-US" sz="1400" dirty="0"/>
                        <a:t>11%</a:t>
                      </a:r>
                    </a:p>
                  </a:txBody>
                  <a:tcPr marL="69434" marR="69434" marT="34717" marB="34717"/>
                </a:tc>
                <a:extLst>
                  <a:ext uri="{0D108BD9-81ED-4DB2-BD59-A6C34878D82A}">
                    <a16:rowId xmlns:a16="http://schemas.microsoft.com/office/drawing/2014/main" val="1906646757"/>
                  </a:ext>
                </a:extLst>
              </a:tr>
            </a:tbl>
          </a:graphicData>
        </a:graphic>
      </p:graphicFrame>
    </p:spTree>
    <p:extLst>
      <p:ext uri="{BB962C8B-B14F-4D97-AF65-F5344CB8AC3E}">
        <p14:creationId xmlns:p14="http://schemas.microsoft.com/office/powerpoint/2010/main" val="21628614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12261</TotalTime>
  <Words>920</Words>
  <Application>Microsoft Office PowerPoint</Application>
  <PresentationFormat>Widescreen</PresentationFormat>
  <Paragraphs>227</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Lustria</vt:lpstr>
      <vt:lpstr>Arial</vt:lpstr>
      <vt:lpstr>Calibri</vt:lpstr>
      <vt:lpstr>Garamond</vt:lpstr>
      <vt:lpstr>Times New Roman</vt:lpstr>
      <vt:lpstr>Open Sans</vt:lpstr>
      <vt:lpstr>Symbol</vt:lpstr>
      <vt:lpstr>Organic</vt:lpstr>
      <vt:lpstr>                Dynamic Learning Map Assessment Results </vt:lpstr>
      <vt:lpstr>What is the Dynamic Learning Map (DLM) Assessment? </vt:lpstr>
      <vt:lpstr>DLM Accessibility </vt:lpstr>
      <vt:lpstr>DLM Non-Participation Factors </vt:lpstr>
      <vt:lpstr>Non-Participation Outline Continuation </vt:lpstr>
      <vt:lpstr>Participation Criteria Form </vt:lpstr>
      <vt:lpstr>Achievement Levels as Outlined on the DLM</vt:lpstr>
      <vt:lpstr>District Assessment Results Total of 47 Students Tested District Wide </vt:lpstr>
      <vt:lpstr>District Assessment Results Total of 47 Students Tested District Wide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Superintendent’s Report Orange Public Schools  “Good to Great”</dc:title>
  <dc:creator>Dr. Gerald Fitzhugh II</dc:creator>
  <cp:lastModifiedBy>Shelly Harper</cp:lastModifiedBy>
  <cp:revision>271</cp:revision>
  <cp:lastPrinted>2021-10-12T16:02:33Z</cp:lastPrinted>
  <dcterms:created xsi:type="dcterms:W3CDTF">2020-08-31T18:28:16Z</dcterms:created>
  <dcterms:modified xsi:type="dcterms:W3CDTF">2023-03-20T20:02:49Z</dcterms:modified>
</cp:coreProperties>
</file>